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75" r:id="rId4"/>
    <p:sldId id="258" r:id="rId5"/>
    <p:sldId id="279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305" r:id="rId18"/>
    <p:sldId id="331" r:id="rId19"/>
    <p:sldId id="332" r:id="rId20"/>
    <p:sldId id="292" r:id="rId21"/>
    <p:sldId id="306" r:id="rId22"/>
    <p:sldId id="307" r:id="rId23"/>
    <p:sldId id="308" r:id="rId24"/>
    <p:sldId id="310" r:id="rId25"/>
    <p:sldId id="312" r:id="rId26"/>
    <p:sldId id="313" r:id="rId27"/>
    <p:sldId id="314" r:id="rId28"/>
    <p:sldId id="322" r:id="rId29"/>
    <p:sldId id="323" r:id="rId30"/>
    <p:sldId id="315" r:id="rId31"/>
    <p:sldId id="316" r:id="rId32"/>
    <p:sldId id="324" r:id="rId33"/>
    <p:sldId id="317" r:id="rId34"/>
    <p:sldId id="325" r:id="rId35"/>
    <p:sldId id="318" r:id="rId36"/>
    <p:sldId id="326" r:id="rId37"/>
    <p:sldId id="319" r:id="rId38"/>
    <p:sldId id="327" r:id="rId39"/>
    <p:sldId id="320" r:id="rId40"/>
    <p:sldId id="309" r:id="rId41"/>
    <p:sldId id="293" r:id="rId42"/>
    <p:sldId id="329" r:id="rId43"/>
    <p:sldId id="328" r:id="rId44"/>
    <p:sldId id="336" r:id="rId45"/>
    <p:sldId id="330" r:id="rId46"/>
    <p:sldId id="335" r:id="rId47"/>
    <p:sldId id="299" r:id="rId48"/>
    <p:sldId id="337" r:id="rId49"/>
    <p:sldId id="334" r:id="rId50"/>
    <p:sldId id="300" r:id="rId51"/>
    <p:sldId id="339" r:id="rId52"/>
    <p:sldId id="338" r:id="rId53"/>
    <p:sldId id="301" r:id="rId54"/>
    <p:sldId id="304" r:id="rId55"/>
    <p:sldId id="340" r:id="rId56"/>
  </p:sldIdLst>
  <p:sldSz cx="9144000" cy="6858000" type="overhead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F0F1"/>
    <a:srgbClr val="2980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61" autoAdjust="0"/>
    <p:restoredTop sz="50000" autoAdjust="0"/>
  </p:normalViewPr>
  <p:slideViewPr>
    <p:cSldViewPr snapToGrid="0" snapToObjects="1">
      <p:cViewPr>
        <p:scale>
          <a:sx n="107" d="100"/>
          <a:sy n="107" d="100"/>
        </p:scale>
        <p:origin x="1784" y="5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6388D5-DDC2-4547-B82D-24C0CC6CF13D}" type="datetimeFigureOut">
              <a:rPr lang="en-US" smtClean="0"/>
              <a:t>1/20/16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B1141-A112-4545-943B-0E330AFF8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90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</a:t>
            </a:r>
            <a:r>
              <a:rPr lang="en-US" baseline="0" dirty="0" smtClean="0"/>
              <a:t> to Spam filtering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B1141-A112-4545-943B-0E330AFF85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100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</a:t>
            </a:r>
            <a:r>
              <a:rPr lang="en-US" baseline="0" dirty="0" smtClean="0"/>
              <a:t> to Spam filtering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B1141-A112-4545-943B-0E330AFF85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398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downsides</a:t>
            </a:r>
          </a:p>
          <a:p>
            <a:r>
              <a:rPr lang="en-US" dirty="0" smtClean="0"/>
              <a:t>-horrible</a:t>
            </a:r>
            <a:r>
              <a:rPr lang="en-US" baseline="0" dirty="0" smtClean="0"/>
              <a:t> debugging</a:t>
            </a:r>
          </a:p>
          <a:p>
            <a:r>
              <a:rPr lang="en-US" baseline="0" dirty="0" smtClean="0"/>
              <a:t>-some features lag</a:t>
            </a:r>
          </a:p>
          <a:p>
            <a:r>
              <a:rPr lang="en-US" baseline="0" dirty="0" smtClean="0"/>
              <a:t>-speed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B1141-A112-4545-943B-0E330AFF85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189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6EC4-26C6-FC4A-831A-AF90EFA27657}" type="datetimeFigureOut">
              <a:rPr lang="en-US" smtClean="0"/>
              <a:t>1/20/16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21FAD-875B-9348-9267-D0C5F80BE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428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6EC4-26C6-FC4A-831A-AF90EFA27657}" type="datetimeFigureOut">
              <a:rPr lang="en-US" smtClean="0"/>
              <a:t>1/20/16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21FAD-875B-9348-9267-D0C5F80BE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318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6EC4-26C6-FC4A-831A-AF90EFA27657}" type="datetimeFigureOut">
              <a:rPr lang="en-US" smtClean="0"/>
              <a:t>1/20/16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21FAD-875B-9348-9267-D0C5F80BE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91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chemeClr val="tx2"/>
              </a:buClr>
              <a:buFont typeface=".AppleSystemUIFont" charset="0"/>
              <a:buChar char="-"/>
              <a:defRPr b="1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defRPr>
            </a:lvl1pPr>
            <a:lvl2pPr marL="685800" indent="-228600">
              <a:buClr>
                <a:schemeClr val="tx2"/>
              </a:buClr>
              <a:buFont typeface=".AppleSystemUIFont" charset="0"/>
              <a:buChar char="-"/>
              <a:defRPr b="1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defRPr>
            </a:lvl2pPr>
            <a:lvl3pPr marL="1143000" indent="-228600">
              <a:buClr>
                <a:schemeClr val="tx2"/>
              </a:buClr>
              <a:buFont typeface=".AppleSystemUIFont" charset="0"/>
              <a:buChar char="-"/>
              <a:defRPr b="1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defRPr>
            </a:lvl3pPr>
            <a:lvl4pPr>
              <a:defRPr b="1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defRPr>
            </a:lvl4pPr>
            <a:lvl5pPr>
              <a:defRPr b="1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6EC4-26C6-FC4A-831A-AF90EFA27657}" type="datetimeFigureOut">
              <a:rPr lang="en-US" smtClean="0"/>
              <a:t>1/20/16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21FAD-875B-9348-9267-D0C5F80BE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05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6EC4-26C6-FC4A-831A-AF90EFA27657}" type="datetimeFigureOut">
              <a:rPr lang="en-US" smtClean="0"/>
              <a:t>1/20/16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21FAD-875B-9348-9267-D0C5F80BE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96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6EC4-26C6-FC4A-831A-AF90EFA27657}" type="datetimeFigureOut">
              <a:rPr lang="en-US" smtClean="0"/>
              <a:t>1/20/16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21FAD-875B-9348-9267-D0C5F80BE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483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6EC4-26C6-FC4A-831A-AF90EFA27657}" type="datetimeFigureOut">
              <a:rPr lang="en-US" smtClean="0"/>
              <a:t>1/20/16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21FAD-875B-9348-9267-D0C5F80BE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640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6EC4-26C6-FC4A-831A-AF90EFA27657}" type="datetimeFigureOut">
              <a:rPr lang="en-US" smtClean="0"/>
              <a:t>1/20/16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21FAD-875B-9348-9267-D0C5F80BE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12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6EC4-26C6-FC4A-831A-AF90EFA27657}" type="datetimeFigureOut">
              <a:rPr lang="en-US" smtClean="0"/>
              <a:t>1/20/16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21FAD-875B-9348-9267-D0C5F80BE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49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6EC4-26C6-FC4A-831A-AF90EFA27657}" type="datetimeFigureOut">
              <a:rPr lang="en-US" smtClean="0"/>
              <a:t>1/20/16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21FAD-875B-9348-9267-D0C5F80BE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76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6EC4-26C6-FC4A-831A-AF90EFA27657}" type="datetimeFigureOut">
              <a:rPr lang="en-US" smtClean="0"/>
              <a:t>1/20/16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21FAD-875B-9348-9267-D0C5F80BE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967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06EC4-26C6-FC4A-831A-AF90EFA27657}" type="datetimeFigureOut">
              <a:rPr lang="en-US" smtClean="0"/>
              <a:t>1/20/16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821FAD-875B-9348-9267-D0C5F80BE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18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google.com/url?sa=t&amp;rct=j&amp;q=&amp;esrc=s&amp;source=web&amp;cd=2&amp;cad=rja&amp;uact=8&amp;ved=0ahUKEwjmmtCXg7rKAhUQ6WMKHQp5AqYQFggoMAE&amp;url=http://nlp.stanford.edu/IR-book/html/htmledition/naive-bayes-text-classification-1.html&amp;usg=AFQjCNHdiwokGZ26l00dllbzwFqhyDMZkQ&amp;sig2=r9R4-R1G7sfNI6-xX7d--g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atabricks/spark-csv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ffsd/langid.py" TargetMode="External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ltk.org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fidf.com/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issues.apache.org/jira/browse/SPARK-6725" TargetMode="External"/><Relationship Id="rId3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reyco676/nlp_spark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1370" y="1270126"/>
            <a:ext cx="8939619" cy="1081467"/>
          </a:xfrm>
        </p:spPr>
        <p:txBody>
          <a:bodyPr anchor="t">
            <a:noAutofit/>
          </a:bodyPr>
          <a:lstStyle/>
          <a:p>
            <a:pPr algn="l"/>
            <a:r>
              <a:rPr lang="en-US" sz="5200" b="1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Natural Language</a:t>
            </a:r>
            <a:br>
              <a:rPr lang="en-US" sz="5200" b="1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</a:br>
            <a:r>
              <a:rPr lang="en-US" sz="5200" b="1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Processing</a:t>
            </a:r>
            <a:endParaRPr lang="en-US" sz="5200" b="1" dirty="0">
              <a:solidFill>
                <a:schemeClr val="accent3">
                  <a:lumMod val="50000"/>
                </a:schemeClr>
              </a:solidFill>
              <a:latin typeface="Syncopate" charset="0"/>
              <a:ea typeface="Syncopate" charset="0"/>
              <a:cs typeface="Syncopate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632" y="3204827"/>
            <a:ext cx="2277937" cy="14240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59426" y="2774555"/>
            <a:ext cx="2140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with</a:t>
            </a:r>
            <a:endParaRPr lang="en-US" sz="4000" dirty="0">
              <a:solidFill>
                <a:schemeClr val="accent3">
                  <a:lumMod val="50000"/>
                </a:schemeClr>
              </a:solidFill>
              <a:latin typeface="Lane - Narrow" panose="02000506020000020004" pitchFamily="2" charset="0"/>
            </a:endParaRPr>
          </a:p>
        </p:txBody>
      </p:sp>
      <p:pic>
        <p:nvPicPr>
          <p:cNvPr id="1032" name="Picture 8" descr="https://www.seeklogo.net/wp-content/uploads/2012/10/python-logo-vector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41" r="47356" b="34279"/>
          <a:stretch/>
        </p:blipFill>
        <p:spPr bwMode="auto">
          <a:xfrm>
            <a:off x="2409371" y="3539274"/>
            <a:ext cx="1864554" cy="130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78738" y="5130678"/>
            <a:ext cx="4804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John Hogue |  January  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21, 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2016		</a:t>
            </a:r>
            <a:endParaRPr lang="en-US" sz="2400" dirty="0">
              <a:solidFill>
                <a:schemeClr val="accent3">
                  <a:lumMod val="50000"/>
                </a:schemeClr>
              </a:solidFill>
              <a:latin typeface="Lane - Narrow" panose="02000506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0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Lane - Narrow" charset="0"/>
                <a:ea typeface="Lane - Narrow" charset="0"/>
                <a:cs typeface="Lane - Narrow" charset="0"/>
              </a:rPr>
              <a:t>Why</a:t>
            </a:r>
            <a:endParaRPr lang="en-US" b="1" dirty="0">
              <a:latin typeface="Lane - Narrow" charset="0"/>
              <a:ea typeface="Lane - Narrow" charset="0"/>
              <a:cs typeface="Lane - Narrow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076" y="101935"/>
            <a:ext cx="2457450" cy="1304925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28650" y="2226468"/>
            <a:ext cx="7886700" cy="4631531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3000" b="1" dirty="0">
                <a:solidFill>
                  <a:schemeClr val="tx2"/>
                </a:solidFill>
                <a:latin typeface="Lane - Narrow" panose="02000506020000020004" pitchFamily="2" charset="0"/>
              </a:rPr>
              <a:t>100x faster than </a:t>
            </a:r>
            <a:r>
              <a:rPr lang="en-US" sz="3000" b="1" dirty="0" err="1" smtClean="0">
                <a:solidFill>
                  <a:schemeClr val="tx2"/>
                </a:solidFill>
                <a:latin typeface="Lane - Narrow" panose="02000506020000020004" pitchFamily="2" charset="0"/>
              </a:rPr>
              <a:t>MapReduce</a:t>
            </a:r>
            <a:endParaRPr lang="en-US" sz="3000" b="1" dirty="0" smtClean="0">
              <a:solidFill>
                <a:schemeClr val="tx2"/>
              </a:solidFill>
              <a:latin typeface="Lane - Narrow" panose="02000506020000020004" pitchFamily="2" charset="0"/>
            </a:endParaRPr>
          </a:p>
          <a:p>
            <a:pPr lvl="1">
              <a:buFontTx/>
              <a:buChar char="-"/>
            </a:pPr>
            <a:r>
              <a:rPr lang="en-US" sz="2600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Ideal </a:t>
            </a:r>
            <a:r>
              <a:rPr lang="en-US" sz="2600" b="1" dirty="0">
                <a:solidFill>
                  <a:schemeClr val="tx2"/>
                </a:solidFill>
                <a:latin typeface="Lane - Narrow" panose="02000506020000020004" pitchFamily="2" charset="0"/>
              </a:rPr>
              <a:t>for rapid data </a:t>
            </a:r>
            <a:r>
              <a:rPr lang="en-US" sz="2600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exploration</a:t>
            </a:r>
          </a:p>
          <a:p>
            <a:pPr lvl="1">
              <a:buFontTx/>
              <a:buChar char="-"/>
            </a:pPr>
            <a:r>
              <a:rPr lang="en-US" sz="2600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Great </a:t>
            </a:r>
            <a:r>
              <a:rPr lang="en-US" sz="2600" b="1" dirty="0">
                <a:solidFill>
                  <a:schemeClr val="tx2"/>
                </a:solidFill>
                <a:latin typeface="Lane - Narrow" panose="02000506020000020004" pitchFamily="2" charset="0"/>
              </a:rPr>
              <a:t>for high iteration machine </a:t>
            </a:r>
            <a:r>
              <a:rPr lang="en-US" sz="2600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learning</a:t>
            </a:r>
          </a:p>
          <a:p>
            <a:pPr lvl="1">
              <a:buFontTx/>
              <a:buChar char="-"/>
            </a:pPr>
            <a:endParaRPr lang="en-US" b="1" dirty="0" smtClean="0">
              <a:solidFill>
                <a:schemeClr val="tx2"/>
              </a:solidFill>
              <a:latin typeface="Lane - Narrow" panose="02000506020000020004" pitchFamily="2" charset="0"/>
            </a:endParaRPr>
          </a:p>
          <a:p>
            <a:pPr>
              <a:buFontTx/>
              <a:buChar char="-"/>
            </a:pPr>
            <a:r>
              <a:rPr lang="en-US" sz="3000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Code </a:t>
            </a:r>
            <a:r>
              <a:rPr lang="en-US" sz="3000" b="1" dirty="0">
                <a:solidFill>
                  <a:schemeClr val="tx2"/>
                </a:solidFill>
                <a:latin typeface="Lane - Narrow" panose="02000506020000020004" pitchFamily="2" charset="0"/>
              </a:rPr>
              <a:t>in what you </a:t>
            </a:r>
            <a:r>
              <a:rPr lang="en-US" sz="3000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know</a:t>
            </a:r>
          </a:p>
          <a:p>
            <a:pPr lvl="1">
              <a:buFontTx/>
              <a:buChar char="-"/>
            </a:pPr>
            <a:r>
              <a:rPr lang="en-US" sz="2600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Functional </a:t>
            </a:r>
            <a:r>
              <a:rPr lang="en-US" sz="2600" b="1" dirty="0">
                <a:solidFill>
                  <a:schemeClr val="tx2"/>
                </a:solidFill>
                <a:latin typeface="Lane - Narrow" panose="02000506020000020004" pitchFamily="2" charset="0"/>
              </a:rPr>
              <a:t>programming more suited for </a:t>
            </a:r>
            <a:r>
              <a:rPr lang="en-US" sz="2600" b="1" dirty="0" err="1" smtClean="0">
                <a:solidFill>
                  <a:schemeClr val="tx2"/>
                </a:solidFill>
                <a:latin typeface="Lane - Narrow" panose="02000506020000020004" pitchFamily="2" charset="0"/>
              </a:rPr>
              <a:t>datasci</a:t>
            </a:r>
            <a:endParaRPr lang="en-US" sz="2600" b="1" dirty="0" smtClean="0">
              <a:solidFill>
                <a:schemeClr val="tx2"/>
              </a:solidFill>
              <a:latin typeface="Lane - Narrow" panose="02000506020000020004" pitchFamily="2" charset="0"/>
            </a:endParaRPr>
          </a:p>
          <a:p>
            <a:pPr lvl="1">
              <a:buFontTx/>
              <a:buChar char="-"/>
            </a:pPr>
            <a:endParaRPr lang="en-US" b="1" dirty="0" smtClean="0">
              <a:solidFill>
                <a:schemeClr val="tx2"/>
              </a:solidFill>
              <a:latin typeface="Lane - Narrow" panose="02000506020000020004" pitchFamily="2" charset="0"/>
            </a:endParaRPr>
          </a:p>
          <a:p>
            <a:pPr>
              <a:buFontTx/>
              <a:buChar char="-"/>
            </a:pPr>
            <a:r>
              <a:rPr lang="en-US" sz="3000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NLP Preprocessing </a:t>
            </a:r>
            <a:r>
              <a:rPr lang="en-US" sz="2600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ideal </a:t>
            </a:r>
            <a:r>
              <a:rPr lang="en-US" sz="2600" b="1" dirty="0">
                <a:solidFill>
                  <a:schemeClr val="tx2"/>
                </a:solidFill>
                <a:latin typeface="Lane - Narrow" panose="02000506020000020004" pitchFamily="2" charset="0"/>
              </a:rPr>
              <a:t>for parallel </a:t>
            </a:r>
            <a:r>
              <a:rPr lang="en-US" sz="2600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processing</a:t>
            </a:r>
          </a:p>
          <a:p>
            <a:pPr>
              <a:buFontTx/>
              <a:buChar char="-"/>
            </a:pPr>
            <a:endParaRPr lang="en-US" b="1" dirty="0" smtClean="0">
              <a:solidFill>
                <a:schemeClr val="tx2"/>
              </a:solidFill>
              <a:latin typeface="Lane - Narrow" panose="02000506020000020004" pitchFamily="2" charset="0"/>
            </a:endParaRPr>
          </a:p>
          <a:p>
            <a:pPr>
              <a:buFontTx/>
              <a:buChar char="-"/>
            </a:pPr>
            <a:r>
              <a:rPr lang="en-US" sz="3000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Industry Interest</a:t>
            </a:r>
          </a:p>
          <a:p>
            <a:pPr lvl="1">
              <a:buFontTx/>
              <a:buChar char="-"/>
            </a:pPr>
            <a:r>
              <a:rPr lang="en-US" sz="2600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Quickly </a:t>
            </a:r>
            <a:r>
              <a:rPr lang="en-US" sz="2600" b="1" dirty="0">
                <a:solidFill>
                  <a:schemeClr val="tx2"/>
                </a:solidFill>
                <a:latin typeface="Lane - Narrow" panose="02000506020000020004" pitchFamily="2" charset="0"/>
              </a:rPr>
              <a:t>becoming a core </a:t>
            </a:r>
            <a:r>
              <a:rPr lang="en-US" sz="2600" b="1" dirty="0" err="1">
                <a:solidFill>
                  <a:schemeClr val="tx2"/>
                </a:solidFill>
                <a:latin typeface="Lane - Narrow" panose="02000506020000020004" pitchFamily="2" charset="0"/>
              </a:rPr>
              <a:t>datasci</a:t>
            </a:r>
            <a:r>
              <a:rPr lang="en-US" sz="2600" b="1" dirty="0">
                <a:solidFill>
                  <a:schemeClr val="tx2"/>
                </a:solidFill>
                <a:latin typeface="Lane - Narrow" panose="02000506020000020004" pitchFamily="2" charset="0"/>
              </a:rPr>
              <a:t> </a:t>
            </a:r>
            <a:r>
              <a:rPr lang="en-US" sz="2600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tool</a:t>
            </a:r>
          </a:p>
          <a:p>
            <a:pPr lvl="1">
              <a:buFontTx/>
              <a:buChar char="-"/>
            </a:pPr>
            <a:r>
              <a:rPr lang="en-US" sz="2600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Standardized </a:t>
            </a:r>
            <a:r>
              <a:rPr lang="en-US" sz="2600" b="1" dirty="0">
                <a:solidFill>
                  <a:schemeClr val="tx2"/>
                </a:solidFill>
                <a:latin typeface="Lane - Narrow" panose="02000506020000020004" pitchFamily="2" charset="0"/>
              </a:rPr>
              <a:t>ways of working with data</a:t>
            </a:r>
            <a:endParaRPr lang="en-US" sz="2600" b="1" dirty="0">
              <a:solidFill>
                <a:schemeClr val="tx2"/>
              </a:solidFill>
              <a:latin typeface="Lane - Narrow" charset="0"/>
              <a:ea typeface="Lane - Narrow" charset="0"/>
              <a:cs typeface="Lane -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73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Lane - Narrow" charset="0"/>
                <a:ea typeface="Lane - Narrow" charset="0"/>
                <a:cs typeface="Lane - Narrow" charset="0"/>
              </a:rPr>
              <a:t>Why</a:t>
            </a:r>
            <a:endParaRPr lang="en-US" b="1" dirty="0">
              <a:latin typeface="Lane - Narrow" charset="0"/>
              <a:ea typeface="Lane - Narrow" charset="0"/>
              <a:cs typeface="Lane - Narrow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7" t="10684" r="44908" b="25854"/>
          <a:stretch/>
        </p:blipFill>
        <p:spPr>
          <a:xfrm>
            <a:off x="1913641" y="522057"/>
            <a:ext cx="809822" cy="880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462" y="239042"/>
            <a:ext cx="1942806" cy="1031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73621" y="6176963"/>
            <a:ext cx="155299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 smtClean="0">
                <a:latin typeface="Lane - Narrow" charset="0"/>
                <a:ea typeface="Lane - Narrow" charset="0"/>
                <a:cs typeface="Lane - Narrow" charset="0"/>
              </a:rPr>
              <a:t>Replace </a:t>
            </a:r>
            <a:r>
              <a:rPr lang="en-US" sz="1350" dirty="0" smtClean="0">
                <a:latin typeface="Lane - Narrow" charset="0"/>
                <a:ea typeface="Lane - Narrow" charset="0"/>
                <a:cs typeface="Lane - Narrow" charset="0"/>
              </a:rPr>
              <a:t>‘l</a:t>
            </a:r>
            <a:r>
              <a:rPr lang="en-US" sz="1350" dirty="0" smtClean="0">
                <a:latin typeface="Lane - Narrow" charset="0"/>
                <a:ea typeface="Lane - Narrow" charset="0"/>
                <a:cs typeface="Lane - Narrow" charset="0"/>
              </a:rPr>
              <a:t>atest’ with your version </a:t>
            </a:r>
            <a:r>
              <a:rPr lang="en-US" sz="1350" dirty="0">
                <a:latin typeface="Lane - Narrow" charset="0"/>
                <a:ea typeface="Lane - Narrow" charset="0"/>
                <a:cs typeface="Lane - Narrow" charset="0"/>
              </a:rPr>
              <a:t>Ex 1.6.0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28650" y="2226468"/>
            <a:ext cx="7886700" cy="463153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3000" b="1" dirty="0">
                <a:solidFill>
                  <a:schemeClr val="tx2"/>
                </a:solidFill>
                <a:latin typeface="Lane - Narrow" panose="02000506020000020004" pitchFamily="2" charset="0"/>
              </a:rPr>
              <a:t>Access to great </a:t>
            </a:r>
            <a:r>
              <a:rPr lang="en-US" sz="3000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libraries</a:t>
            </a:r>
          </a:p>
          <a:p>
            <a:pPr lvl="1">
              <a:buFontTx/>
              <a:buChar char="-"/>
            </a:pPr>
            <a:r>
              <a:rPr lang="en-US" sz="2600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NLTK</a:t>
            </a:r>
          </a:p>
          <a:p>
            <a:pPr lvl="1">
              <a:buFontTx/>
              <a:buChar char="-"/>
            </a:pPr>
            <a:r>
              <a:rPr lang="en-US" sz="2600" b="1" dirty="0" err="1" smtClean="0">
                <a:solidFill>
                  <a:schemeClr val="tx2"/>
                </a:solidFill>
                <a:latin typeface="Lane - Narrow" panose="02000506020000020004" pitchFamily="2" charset="0"/>
              </a:rPr>
              <a:t>Langid</a:t>
            </a:r>
            <a:endParaRPr lang="en-US" sz="2600" b="1" dirty="0" smtClean="0">
              <a:solidFill>
                <a:schemeClr val="tx2"/>
              </a:solidFill>
              <a:latin typeface="Lane - Narrow" panose="02000506020000020004" pitchFamily="2" charset="0"/>
            </a:endParaRPr>
          </a:p>
          <a:p>
            <a:pPr lvl="1">
              <a:buFontTx/>
              <a:buChar char="-"/>
            </a:pPr>
            <a:endParaRPr lang="en-US" sz="2600" b="1" dirty="0" smtClean="0">
              <a:solidFill>
                <a:schemeClr val="tx2"/>
              </a:solidFill>
              <a:latin typeface="Lane - Narrow" panose="02000506020000020004" pitchFamily="2" charset="0"/>
            </a:endParaRPr>
          </a:p>
          <a:p>
            <a:pPr>
              <a:buFontTx/>
              <a:buChar char="-"/>
            </a:pPr>
            <a:r>
              <a:rPr lang="en-US" sz="3000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“First </a:t>
            </a:r>
            <a:r>
              <a:rPr lang="en-US" sz="3000" b="1" dirty="0">
                <a:solidFill>
                  <a:schemeClr val="tx2"/>
                </a:solidFill>
                <a:latin typeface="Lane - Narrow" panose="02000506020000020004" pitchFamily="2" charset="0"/>
              </a:rPr>
              <a:t>Class” language on </a:t>
            </a:r>
            <a:r>
              <a:rPr lang="en-US" sz="3000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Spark</a:t>
            </a:r>
          </a:p>
          <a:p>
            <a:pPr lvl="1">
              <a:buFontTx/>
              <a:buChar char="-"/>
            </a:pPr>
            <a:r>
              <a:rPr lang="en-US" sz="2600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Scala </a:t>
            </a:r>
            <a:r>
              <a:rPr lang="en-US" sz="2600" b="1" dirty="0">
                <a:solidFill>
                  <a:schemeClr val="tx2"/>
                </a:solidFill>
                <a:latin typeface="Lane - Narrow" panose="02000506020000020004" pitchFamily="2" charset="0"/>
              </a:rPr>
              <a:t>implementation first, Python </a:t>
            </a:r>
            <a:r>
              <a:rPr lang="en-US" sz="2600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follows</a:t>
            </a:r>
          </a:p>
          <a:p>
            <a:pPr lvl="1">
              <a:buFontTx/>
              <a:buChar char="-"/>
            </a:pPr>
            <a:endParaRPr lang="en-US" sz="2600" b="1" dirty="0">
              <a:solidFill>
                <a:schemeClr val="tx2"/>
              </a:solidFill>
              <a:latin typeface="Lane - Narrow" panose="02000506020000020004" pitchFamily="2" charset="0"/>
            </a:endParaRPr>
          </a:p>
          <a:p>
            <a:pPr>
              <a:buFontTx/>
              <a:buChar char="-"/>
            </a:pPr>
            <a:r>
              <a:rPr lang="en-US" sz="3000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Data </a:t>
            </a:r>
            <a:r>
              <a:rPr lang="en-US" sz="3000" b="1" dirty="0">
                <a:solidFill>
                  <a:schemeClr val="tx2"/>
                </a:solidFill>
                <a:latin typeface="Lane - Narrow" panose="02000506020000020004" pitchFamily="2" charset="0"/>
              </a:rPr>
              <a:t>wrangling; less verbose is better</a:t>
            </a:r>
            <a:endParaRPr lang="en-US" sz="2200" b="1" dirty="0">
              <a:solidFill>
                <a:schemeClr val="tx2"/>
              </a:solidFill>
              <a:latin typeface="Lane - Narrow" charset="0"/>
              <a:ea typeface="Lane - Narrow" charset="0"/>
              <a:cs typeface="Lane - Narrow" charset="0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671667"/>
              </p:ext>
            </p:extLst>
          </p:nvPr>
        </p:nvGraphicFramePr>
        <p:xfrm>
          <a:off x="2723462" y="6251687"/>
          <a:ext cx="3661424" cy="606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1424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What’s Available in </a:t>
                      </a:r>
                      <a:r>
                        <a:rPr lang="en-US" sz="1800" dirty="0" err="1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PySpark</a:t>
                      </a:r>
                      <a:r>
                        <a:rPr lang="en-US" sz="1800" dirty="0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?</a:t>
                      </a:r>
                      <a:endParaRPr lang="en-US" sz="1800" dirty="0">
                        <a:latin typeface="Lane - Narrow" charset="0"/>
                        <a:ea typeface="Lane - Narrow" charset="0"/>
                        <a:cs typeface="Lane - Narrow" charset="0"/>
                      </a:endParaRPr>
                    </a:p>
                  </a:txBody>
                  <a:tcPr marL="68580" marR="68580" marT="34290" marB="34290"/>
                </a:tc>
              </a:tr>
              <a:tr h="26341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http://</a:t>
                      </a:r>
                      <a:r>
                        <a:rPr lang="en-US" sz="1100" dirty="0" err="1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spark.apache.org</a:t>
                      </a:r>
                      <a:r>
                        <a:rPr lang="en-US" sz="1100" dirty="0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/docs/latest/</a:t>
                      </a:r>
                      <a:r>
                        <a:rPr lang="en-US" sz="1100" dirty="0" err="1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api</a:t>
                      </a:r>
                      <a:r>
                        <a:rPr lang="en-US" sz="1100" dirty="0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/python/</a:t>
                      </a:r>
                      <a:r>
                        <a:rPr lang="en-US" sz="1100" dirty="0" err="1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index.html</a:t>
                      </a:r>
                      <a:endParaRPr lang="en-US" sz="1100" dirty="0">
                        <a:latin typeface="Lane - Narrow" charset="0"/>
                        <a:ea typeface="Lane - Narrow" charset="0"/>
                        <a:cs typeface="Lane - Narrow" charset="0"/>
                      </a:endParaRPr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25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</a:t>
            </a:r>
            <a:r>
              <a:rPr lang="en-US" b="1" dirty="0" smtClean="0">
                <a:latin typeface="Lane - Narrow" charset="0"/>
                <a:ea typeface="Lane - Narrow" charset="0"/>
                <a:cs typeface="Lane - Narrow" charset="0"/>
              </a:rPr>
              <a:t>MLlib</a:t>
            </a:r>
            <a:endParaRPr lang="en-US" b="1" dirty="0">
              <a:latin typeface="Lane - Narrow" charset="0"/>
              <a:ea typeface="Lane - Narrow" charset="0"/>
              <a:cs typeface="Lane - Narrow" charset="0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064061"/>
              </p:ext>
            </p:extLst>
          </p:nvPr>
        </p:nvGraphicFramePr>
        <p:xfrm>
          <a:off x="2723462" y="6251687"/>
          <a:ext cx="3661424" cy="606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1424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What’s Available in </a:t>
                      </a:r>
                      <a:r>
                        <a:rPr lang="en-US" sz="1800" dirty="0" err="1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PySpark</a:t>
                      </a:r>
                      <a:r>
                        <a:rPr lang="en-US" sz="1800" dirty="0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?</a:t>
                      </a:r>
                      <a:endParaRPr lang="en-US" sz="1800" dirty="0">
                        <a:latin typeface="Lane - Narrow" charset="0"/>
                        <a:ea typeface="Lane - Narrow" charset="0"/>
                        <a:cs typeface="Lane - Narrow" charset="0"/>
                      </a:endParaRPr>
                    </a:p>
                  </a:txBody>
                  <a:tcPr marL="68580" marR="68580" marT="34290" marB="34290"/>
                </a:tc>
              </a:tr>
              <a:tr h="26341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http://</a:t>
                      </a:r>
                      <a:r>
                        <a:rPr lang="en-US" sz="1100" dirty="0" err="1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spark.apache.org</a:t>
                      </a:r>
                      <a:r>
                        <a:rPr lang="en-US" sz="1100" dirty="0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/docs/latest/</a:t>
                      </a:r>
                      <a:r>
                        <a:rPr lang="en-US" sz="1100" dirty="0" err="1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api</a:t>
                      </a:r>
                      <a:r>
                        <a:rPr lang="en-US" sz="1100" dirty="0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/python/</a:t>
                      </a:r>
                      <a:r>
                        <a:rPr lang="en-US" sz="1100" dirty="0" err="1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index.html</a:t>
                      </a:r>
                      <a:endParaRPr lang="en-US" sz="1100" dirty="0">
                        <a:latin typeface="Lane - Narrow" charset="0"/>
                        <a:ea typeface="Lane - Narrow" charset="0"/>
                        <a:cs typeface="Lane - Narrow" charset="0"/>
                      </a:endParaRPr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14316"/>
            <a:ext cx="2457450" cy="1304925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28650" y="2226468"/>
            <a:ext cx="7886700" cy="463153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MLlib Pro’s</a:t>
            </a:r>
          </a:p>
          <a:p>
            <a:pPr lvl="1">
              <a:buFontTx/>
              <a:buChar char="-"/>
            </a:pPr>
            <a:r>
              <a:rPr lang="en-US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Stable</a:t>
            </a:r>
          </a:p>
          <a:p>
            <a:pPr lvl="1">
              <a:buFontTx/>
              <a:buChar char="-"/>
            </a:pPr>
            <a:r>
              <a:rPr lang="en-US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More </a:t>
            </a:r>
            <a:r>
              <a:rPr lang="en-US" b="1" dirty="0">
                <a:solidFill>
                  <a:schemeClr val="tx2"/>
                </a:solidFill>
                <a:latin typeface="Lane - Narrow" panose="02000506020000020004" pitchFamily="2" charset="0"/>
              </a:rPr>
              <a:t>Algorithms </a:t>
            </a:r>
            <a:r>
              <a:rPr lang="en-US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Available</a:t>
            </a:r>
          </a:p>
          <a:p>
            <a:pPr lvl="1">
              <a:buFontTx/>
              <a:buChar char="-"/>
            </a:pPr>
            <a:endParaRPr lang="en-US" b="1" dirty="0">
              <a:solidFill>
                <a:schemeClr val="tx2"/>
              </a:solidFill>
              <a:latin typeface="Lane - Narrow" panose="02000506020000020004" pitchFamily="2" charset="0"/>
            </a:endParaRPr>
          </a:p>
          <a:p>
            <a:pPr>
              <a:buFontTx/>
              <a:buChar char="-"/>
            </a:pPr>
            <a:r>
              <a:rPr lang="en-US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MLlib Con’s</a:t>
            </a:r>
          </a:p>
          <a:p>
            <a:pPr lvl="1">
              <a:buFontTx/>
              <a:buChar char="-"/>
            </a:pPr>
            <a:r>
              <a:rPr lang="en-US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Uses RDD’s</a:t>
            </a:r>
          </a:p>
          <a:p>
            <a:pPr lvl="1">
              <a:buFontTx/>
              <a:buChar char="-"/>
            </a:pPr>
            <a:r>
              <a:rPr lang="en-US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Lower </a:t>
            </a:r>
            <a:r>
              <a:rPr lang="en-US" b="1" dirty="0">
                <a:solidFill>
                  <a:schemeClr val="tx2"/>
                </a:solidFill>
                <a:latin typeface="Lane - Narrow" panose="02000506020000020004" pitchFamily="2" charset="0"/>
              </a:rPr>
              <a:t>Level</a:t>
            </a:r>
            <a:endParaRPr lang="en-US" sz="1200" b="1" dirty="0">
              <a:solidFill>
                <a:schemeClr val="tx2"/>
              </a:solidFill>
              <a:latin typeface="Lane - Narrow" charset="0"/>
              <a:ea typeface="Lane - Narrow" charset="0"/>
              <a:cs typeface="Lane - Narrow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73621" y="6176963"/>
            <a:ext cx="155299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 smtClean="0">
                <a:latin typeface="Lane - Narrow" charset="0"/>
                <a:ea typeface="Lane - Narrow" charset="0"/>
                <a:cs typeface="Lane - Narrow" charset="0"/>
              </a:rPr>
              <a:t>Replace </a:t>
            </a:r>
            <a:r>
              <a:rPr lang="en-US" sz="1350" dirty="0" smtClean="0">
                <a:latin typeface="Lane - Narrow" charset="0"/>
                <a:ea typeface="Lane - Narrow" charset="0"/>
                <a:cs typeface="Lane - Narrow" charset="0"/>
              </a:rPr>
              <a:t>‘l</a:t>
            </a:r>
            <a:r>
              <a:rPr lang="en-US" sz="1350" dirty="0" smtClean="0">
                <a:latin typeface="Lane - Narrow" charset="0"/>
                <a:ea typeface="Lane - Narrow" charset="0"/>
                <a:cs typeface="Lane - Narrow" charset="0"/>
              </a:rPr>
              <a:t>atest’ with your version </a:t>
            </a:r>
            <a:r>
              <a:rPr lang="en-US" sz="1350" dirty="0">
                <a:latin typeface="Lane - Narrow" charset="0"/>
                <a:ea typeface="Lane - Narrow" charset="0"/>
                <a:cs typeface="Lane - Narrow" charset="0"/>
              </a:rPr>
              <a:t>Ex 1.6.0</a:t>
            </a:r>
          </a:p>
        </p:txBody>
      </p:sp>
    </p:spTree>
    <p:extLst>
      <p:ext uri="{BB962C8B-B14F-4D97-AF65-F5344CB8AC3E}">
        <p14:creationId xmlns:p14="http://schemas.microsoft.com/office/powerpoint/2010/main" val="177328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</a:t>
            </a:r>
            <a:r>
              <a:rPr lang="en-US" b="1" dirty="0" smtClean="0">
                <a:latin typeface="Lane - Narrow" charset="0"/>
                <a:ea typeface="Lane - Narrow" charset="0"/>
                <a:cs typeface="Lane - Narrow" charset="0"/>
              </a:rPr>
              <a:t>ML</a:t>
            </a:r>
            <a:endParaRPr lang="en-US" b="1" dirty="0">
              <a:latin typeface="Lane - Narrow" charset="0"/>
              <a:ea typeface="Lane - Narrow" charset="0"/>
              <a:cs typeface="Lane - Narrow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14316"/>
            <a:ext cx="2457450" cy="1304925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28650" y="2226468"/>
            <a:ext cx="7886700" cy="463153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ML Pro’s</a:t>
            </a:r>
          </a:p>
          <a:p>
            <a:pPr lvl="1">
              <a:buFontTx/>
              <a:buChar char="-"/>
            </a:pPr>
            <a:r>
              <a:rPr lang="en-US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Abstracted </a:t>
            </a:r>
            <a:r>
              <a:rPr lang="en-US" b="1" dirty="0">
                <a:solidFill>
                  <a:schemeClr val="tx2"/>
                </a:solidFill>
                <a:latin typeface="Lane - Narrow" panose="02000506020000020004" pitchFamily="2" charset="0"/>
              </a:rPr>
              <a:t>to </a:t>
            </a:r>
            <a:r>
              <a:rPr lang="en-US" b="1" dirty="0" err="1" smtClean="0">
                <a:solidFill>
                  <a:schemeClr val="tx2"/>
                </a:solidFill>
                <a:latin typeface="Lane - Narrow" panose="02000506020000020004" pitchFamily="2" charset="0"/>
              </a:rPr>
              <a:t>Dataframes</a:t>
            </a:r>
            <a:endParaRPr lang="en-US" b="1" dirty="0" smtClean="0">
              <a:solidFill>
                <a:schemeClr val="tx2"/>
              </a:solidFill>
              <a:latin typeface="Lane - Narrow" panose="02000506020000020004" pitchFamily="2" charset="0"/>
            </a:endParaRPr>
          </a:p>
          <a:p>
            <a:pPr lvl="1">
              <a:buFontTx/>
              <a:buChar char="-"/>
            </a:pPr>
            <a:r>
              <a:rPr lang="en-US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Easy </a:t>
            </a:r>
            <a:r>
              <a:rPr lang="en-US" b="1" dirty="0">
                <a:solidFill>
                  <a:schemeClr val="tx2"/>
                </a:solidFill>
                <a:latin typeface="Lane - Narrow" panose="02000506020000020004" pitchFamily="2" charset="0"/>
              </a:rPr>
              <a:t>to </a:t>
            </a:r>
            <a:r>
              <a:rPr lang="en-US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tune</a:t>
            </a:r>
          </a:p>
          <a:p>
            <a:pPr lvl="1">
              <a:buFontTx/>
              <a:buChar char="-"/>
            </a:pPr>
            <a:endParaRPr lang="en-US" b="1" dirty="0">
              <a:solidFill>
                <a:schemeClr val="tx2"/>
              </a:solidFill>
              <a:latin typeface="Lane - Narrow" panose="02000506020000020004" pitchFamily="2" charset="0"/>
            </a:endParaRPr>
          </a:p>
          <a:p>
            <a:pPr>
              <a:buFontTx/>
              <a:buChar char="-"/>
            </a:pPr>
            <a:r>
              <a:rPr lang="en-US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ML Con’s</a:t>
            </a:r>
          </a:p>
          <a:p>
            <a:pPr lvl="1">
              <a:buFontTx/>
              <a:buChar char="-"/>
            </a:pPr>
            <a:r>
              <a:rPr lang="en-US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Very </a:t>
            </a:r>
            <a:r>
              <a:rPr lang="en-US" b="1" dirty="0">
                <a:solidFill>
                  <a:schemeClr val="tx2"/>
                </a:solidFill>
                <a:latin typeface="Lane - Narrow" panose="02000506020000020004" pitchFamily="2" charset="0"/>
              </a:rPr>
              <a:t>New, API’s </a:t>
            </a:r>
            <a:r>
              <a:rPr lang="en-US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change</a:t>
            </a:r>
          </a:p>
          <a:p>
            <a:pPr lvl="1">
              <a:buFontTx/>
              <a:buChar char="-"/>
            </a:pPr>
            <a:r>
              <a:rPr lang="en-US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Stability </a:t>
            </a:r>
            <a:r>
              <a:rPr lang="en-US" b="1" dirty="0">
                <a:solidFill>
                  <a:schemeClr val="tx2"/>
                </a:solidFill>
                <a:latin typeface="Lane - Narrow" panose="02000506020000020004" pitchFamily="2" charset="0"/>
              </a:rPr>
              <a:t>&amp; </a:t>
            </a:r>
            <a:r>
              <a:rPr lang="en-US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Documentation</a:t>
            </a:r>
          </a:p>
          <a:p>
            <a:pPr lvl="1">
              <a:buFontTx/>
              <a:buChar char="-"/>
            </a:pPr>
            <a:r>
              <a:rPr lang="en-US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Few </a:t>
            </a:r>
            <a:r>
              <a:rPr lang="en-US" b="1" dirty="0">
                <a:solidFill>
                  <a:schemeClr val="tx2"/>
                </a:solidFill>
                <a:latin typeface="Lane - Narrow" panose="02000506020000020004" pitchFamily="2" charset="0"/>
              </a:rPr>
              <a:t>Examples</a:t>
            </a:r>
            <a:endParaRPr lang="en-US" sz="800" b="1" dirty="0">
              <a:solidFill>
                <a:schemeClr val="tx2"/>
              </a:solidFill>
              <a:latin typeface="Lane - Narrow" charset="0"/>
              <a:ea typeface="Lane - Narrow" charset="0"/>
              <a:cs typeface="Lane - Narrow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73621" y="6176963"/>
            <a:ext cx="155299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 smtClean="0">
                <a:latin typeface="Lane - Narrow" charset="0"/>
                <a:ea typeface="Lane - Narrow" charset="0"/>
                <a:cs typeface="Lane - Narrow" charset="0"/>
              </a:rPr>
              <a:t>Replace </a:t>
            </a:r>
            <a:r>
              <a:rPr lang="en-US" sz="1350" dirty="0" smtClean="0">
                <a:latin typeface="Lane - Narrow" charset="0"/>
                <a:ea typeface="Lane - Narrow" charset="0"/>
                <a:cs typeface="Lane - Narrow" charset="0"/>
              </a:rPr>
              <a:t>‘l</a:t>
            </a:r>
            <a:r>
              <a:rPr lang="en-US" sz="1350" dirty="0" smtClean="0">
                <a:latin typeface="Lane - Narrow" charset="0"/>
                <a:ea typeface="Lane - Narrow" charset="0"/>
                <a:cs typeface="Lane - Narrow" charset="0"/>
              </a:rPr>
              <a:t>atest’ with your version </a:t>
            </a:r>
            <a:r>
              <a:rPr lang="en-US" sz="1350" dirty="0">
                <a:latin typeface="Lane - Narrow" charset="0"/>
                <a:ea typeface="Lane - Narrow" charset="0"/>
                <a:cs typeface="Lane - Narrow" charset="0"/>
              </a:rPr>
              <a:t>Ex 1.6.0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671667"/>
              </p:ext>
            </p:extLst>
          </p:nvPr>
        </p:nvGraphicFramePr>
        <p:xfrm>
          <a:off x="2723462" y="6251687"/>
          <a:ext cx="3661424" cy="606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1424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What’s Available in </a:t>
                      </a:r>
                      <a:r>
                        <a:rPr lang="en-US" sz="1800" dirty="0" err="1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PySpark</a:t>
                      </a:r>
                      <a:r>
                        <a:rPr lang="en-US" sz="1800" dirty="0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?</a:t>
                      </a:r>
                      <a:endParaRPr lang="en-US" sz="1800" dirty="0">
                        <a:latin typeface="Lane - Narrow" charset="0"/>
                        <a:ea typeface="Lane - Narrow" charset="0"/>
                        <a:cs typeface="Lane - Narrow" charset="0"/>
                      </a:endParaRPr>
                    </a:p>
                  </a:txBody>
                  <a:tcPr marL="68580" marR="68580" marT="34290" marB="34290"/>
                </a:tc>
              </a:tr>
              <a:tr h="26341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http://</a:t>
                      </a:r>
                      <a:r>
                        <a:rPr lang="en-US" sz="1100" dirty="0" err="1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spark.apache.org</a:t>
                      </a:r>
                      <a:r>
                        <a:rPr lang="en-US" sz="1100" dirty="0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/docs/latest/</a:t>
                      </a:r>
                      <a:r>
                        <a:rPr lang="en-US" sz="1100" dirty="0" err="1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api</a:t>
                      </a:r>
                      <a:r>
                        <a:rPr lang="en-US" sz="1100" dirty="0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/python/</a:t>
                      </a:r>
                      <a:r>
                        <a:rPr lang="en-US" sz="1100" dirty="0" err="1" smtClean="0">
                          <a:latin typeface="Lane - Narrow" charset="0"/>
                          <a:ea typeface="Lane - Narrow" charset="0"/>
                          <a:cs typeface="Lane - Narrow" charset="0"/>
                        </a:rPr>
                        <a:t>index.html</a:t>
                      </a:r>
                      <a:endParaRPr lang="en-US" sz="1100" dirty="0">
                        <a:latin typeface="Lane - Narrow" charset="0"/>
                        <a:ea typeface="Lane - Narrow" charset="0"/>
                        <a:cs typeface="Lane - Narrow" charset="0"/>
                      </a:endParaRPr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813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8235" y="0"/>
            <a:ext cx="997527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933700"/>
            <a:ext cx="7886700" cy="994172"/>
          </a:xfrm>
          <a:effectLst>
            <a:glow>
              <a:schemeClr val="accent5">
                <a:satMod val="175000"/>
                <a:alpha val="40000"/>
              </a:schemeClr>
            </a:glow>
            <a:softEdge rad="0"/>
          </a:effectLst>
        </p:spPr>
        <p:txBody>
          <a:bodyPr>
            <a:normAutofit/>
          </a:bodyPr>
          <a:lstStyle/>
          <a:p>
            <a:pPr algn="ctr"/>
            <a:r>
              <a:rPr lang="en-US" sz="4950" b="1" dirty="0">
                <a:solidFill>
                  <a:srgbClr val="FF0000"/>
                </a:solidFill>
                <a:effectLst>
                  <a:glow rad="292100">
                    <a:schemeClr val="tx1">
                      <a:alpha val="86000"/>
                    </a:schemeClr>
                  </a:glow>
                </a:effectLst>
                <a:latin typeface="Lane - Narrow" charset="0"/>
                <a:ea typeface="Lane - Narrow" charset="0"/>
                <a:cs typeface="Lane - Narrow" charset="0"/>
              </a:rPr>
              <a:t>Which Algorithm?</a:t>
            </a:r>
          </a:p>
        </p:txBody>
      </p:sp>
    </p:spTree>
    <p:extLst>
      <p:ext uri="{BB962C8B-B14F-4D97-AF65-F5344CB8AC3E}">
        <p14:creationId xmlns:p14="http://schemas.microsoft.com/office/powerpoint/2010/main" val="119746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" y="581891"/>
            <a:ext cx="9138566" cy="569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93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" y="581891"/>
            <a:ext cx="9142653" cy="570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9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is Hadoop User Group; not math class</a:t>
            </a:r>
          </a:p>
          <a:p>
            <a:pPr lvl="1"/>
            <a:r>
              <a:rPr lang="en-US" dirty="0"/>
              <a:t>Detailed mechanics found here:                                    </a:t>
            </a:r>
            <a:r>
              <a:rPr lang="en-US" dirty="0">
                <a:hlinkClick r:id="rId2"/>
              </a:rPr>
              <a:t>Naive Bayes text classification - The Stanford NLP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Input</a:t>
            </a:r>
          </a:p>
          <a:p>
            <a:pPr lvl="1"/>
            <a:r>
              <a:rPr lang="en-US" dirty="0" err="1" smtClean="0"/>
              <a:t>DataFrame</a:t>
            </a:r>
            <a:endParaRPr lang="en-US" dirty="0" smtClean="0"/>
          </a:p>
          <a:p>
            <a:pPr lvl="2"/>
            <a:r>
              <a:rPr lang="en-US" dirty="0" smtClean="0"/>
              <a:t>Id</a:t>
            </a:r>
          </a:p>
          <a:p>
            <a:pPr lvl="2"/>
            <a:r>
              <a:rPr lang="en-US" dirty="0" smtClean="0"/>
              <a:t>Label</a:t>
            </a:r>
          </a:p>
          <a:p>
            <a:pPr lvl="2"/>
            <a:r>
              <a:rPr lang="en-US" dirty="0" smtClean="0"/>
              <a:t>Numerical Vector</a:t>
            </a:r>
          </a:p>
          <a:p>
            <a:r>
              <a:rPr lang="en-US" dirty="0" smtClean="0"/>
              <a:t>Output</a:t>
            </a:r>
          </a:p>
          <a:p>
            <a:pPr lvl="1"/>
            <a:r>
              <a:rPr lang="en-US" dirty="0" err="1" smtClean="0"/>
              <a:t>DataFrame</a:t>
            </a:r>
            <a:endParaRPr lang="en-US" dirty="0" smtClean="0"/>
          </a:p>
          <a:p>
            <a:pPr lvl="2"/>
            <a:r>
              <a:rPr lang="en-US" dirty="0" smtClean="0"/>
              <a:t>Id</a:t>
            </a:r>
          </a:p>
          <a:p>
            <a:pPr lvl="2"/>
            <a:r>
              <a:rPr lang="en-US" dirty="0" smtClean="0"/>
              <a:t>Predicted Label</a:t>
            </a:r>
          </a:p>
        </p:txBody>
      </p:sp>
    </p:spTree>
    <p:extLst>
      <p:ext uri="{BB962C8B-B14F-4D97-AF65-F5344CB8AC3E}">
        <p14:creationId xmlns:p14="http://schemas.microsoft.com/office/powerpoint/2010/main" val="130909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Labeling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515350" cy="4351338"/>
          </a:xfrm>
        </p:spPr>
        <p:txBody>
          <a:bodyPr/>
          <a:lstStyle/>
          <a:p>
            <a:r>
              <a:rPr lang="en-US" dirty="0" smtClean="0"/>
              <a:t>Supervised Machine Learning requires training set</a:t>
            </a:r>
          </a:p>
          <a:p>
            <a:pPr lvl="1"/>
            <a:r>
              <a:rPr lang="en-US" dirty="0" smtClean="0"/>
              <a:t>Example Set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770681"/>
              </p:ext>
            </p:extLst>
          </p:nvPr>
        </p:nvGraphicFramePr>
        <p:xfrm>
          <a:off x="1524000" y="2798289"/>
          <a:ext cx="6096000" cy="2948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9273"/>
                <a:gridCol w="1484416"/>
                <a:gridCol w="732311"/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Anonymous Pro" charset="0"/>
                          <a:ea typeface="Anonymous Pro" charset="0"/>
                          <a:cs typeface="Anonymous Pro" charset="0"/>
                        </a:rPr>
                        <a:t>text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Anonymous Pro" charset="0"/>
                          <a:ea typeface="Anonymous Pro" charset="0"/>
                          <a:cs typeface="Anonymous Pro" charset="0"/>
                        </a:rPr>
                        <a:t>id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nonymous Pro" charset="0"/>
                          <a:ea typeface="Anonymous Pro" charset="0"/>
                          <a:cs typeface="Anonymous Pro" charset="0"/>
                        </a:rPr>
                        <a:t>label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Anonymous Pro" charset="0"/>
                        <a:ea typeface="Anonymous Pro" charset="0"/>
                        <a:cs typeface="Anonymous Pro" charset="0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nonymous Pro" charset="0"/>
                          <a:ea typeface="Anonymous Pro" charset="0"/>
                          <a:cs typeface="Anonymous Pro" charset="0"/>
                        </a:rPr>
                        <a:t>What's my best option for doing a MANOVA in #python ? A brief google search leaves me thinking R is the way to go. #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nonymous Pro" charset="0"/>
                          <a:ea typeface="Anonymous Pro" charset="0"/>
                          <a:cs typeface="Anonymous Pro" charset="0"/>
                        </a:rPr>
                        <a:t>pydata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nonymous Pro" charset="0"/>
                          <a:ea typeface="Anonymous Pro" charset="0"/>
                          <a:cs typeface="Anonymous Pro" charset="0"/>
                        </a:rPr>
                        <a:t> #stats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nonymous Pro" charset="0"/>
                          <a:ea typeface="Anonymous Pro" charset="0"/>
                          <a:cs typeface="Anonymous Pro" charset="0"/>
                        </a:rPr>
                        <a:t>514511437985611776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nonymous Pro" charset="0"/>
                          <a:ea typeface="Anonymous Pro" charset="0"/>
                          <a:cs typeface="Anonymous Pro" charset="0"/>
                        </a:rPr>
                        <a:t>datasci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nonymous Pro" charset="0"/>
                          <a:ea typeface="Anonymous Pro" charset="0"/>
                          <a:cs typeface="Anonymous Pro" charset="0"/>
                        </a:rPr>
                        <a:t>RT @AnthonyNystrom: ML py -&amp;gt; curated list of awesome Machine Learning frameworks, libraries and software -&amp;gt; https://t.co/leY5PUi7Lh #python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Anonymous Pro" charset="0"/>
                          <a:ea typeface="Anonymous Pro" charset="0"/>
                          <a:cs typeface="Anonymous Pro" charset="0"/>
                        </a:rPr>
                        <a:t>492887601045467137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nonymous Pro" charset="0"/>
                          <a:ea typeface="Anonymous Pro" charset="0"/>
                          <a:cs typeface="Anonymous Pro" charset="0"/>
                        </a:rPr>
                        <a:t>datasci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nonymous Pro" charset="0"/>
                          <a:ea typeface="Anonymous Pro" charset="0"/>
                          <a:cs typeface="Anonymous Pro" charset="0"/>
                        </a:rPr>
                        <a:t>RT @raymondh: #python data analysis commandment:  Thou shalt not access thine fields with indexing.  Instead, use #pandas dataframes or nam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Anonymous Pro" charset="0"/>
                          <a:ea typeface="Anonymous Pro" charset="0"/>
                          <a:cs typeface="Anonymous Pro" charset="0"/>
                        </a:rPr>
                        <a:t>464730495213768704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nonymous Pro" charset="0"/>
                          <a:ea typeface="Anonymous Pro" charset="0"/>
                          <a:cs typeface="Anonymous Pro" charset="0"/>
                        </a:rPr>
                        <a:t>datasci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nonymous Pro" charset="0"/>
                          <a:ea typeface="Anonymous Pro" charset="0"/>
                          <a:cs typeface="Anonymous Pro" charset="0"/>
                        </a:rPr>
                        <a:t>Checked out https://t.co/Zj7Wry6vKh for text-to-speech in #python and it worked like a champion out of the box!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Anonymous Pro" charset="0"/>
                          <a:ea typeface="Anonymous Pro" charset="0"/>
                          <a:cs typeface="Anonymous Pro" charset="0"/>
                        </a:rPr>
                        <a:t>443215773168066560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nonymous Pro" charset="0"/>
                          <a:ea typeface="Anonymous Pro" charset="0"/>
                          <a:cs typeface="Anonymous Pro" charset="0"/>
                        </a:rPr>
                        <a:t>datasci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nonymous Pro" charset="0"/>
                          <a:ea typeface="Anonymous Pro" charset="0"/>
                          <a:cs typeface="Anonymous Pro" charset="0"/>
                        </a:rPr>
                        <a:t>#openscience and #python peeps: want service to share research data; looking at @figshare but want built-in ipython notebook viewing. Ideas?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Anonymous Pro" charset="0"/>
                          <a:ea typeface="Anonymous Pro" charset="0"/>
                          <a:cs typeface="Anonymous Pro" charset="0"/>
                        </a:rPr>
                        <a:t>443004371425849344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nonymous Pro" charset="0"/>
                          <a:ea typeface="Anonymous Pro" charset="0"/>
                          <a:cs typeface="Anonymous Pro" charset="0"/>
                        </a:rPr>
                        <a:t>datasci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nonymous Pro" charset="0"/>
                        <a:ea typeface="Anonymous Pro" charset="0"/>
                        <a:cs typeface="Anonymous Pro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499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Labeling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8515350" cy="5032375"/>
          </a:xfrm>
        </p:spPr>
        <p:txBody>
          <a:bodyPr>
            <a:normAutofit/>
          </a:bodyPr>
          <a:lstStyle/>
          <a:p>
            <a:r>
              <a:rPr lang="is-IS" dirty="0"/>
              <a:t>Rule Based</a:t>
            </a:r>
          </a:p>
          <a:p>
            <a:pPr lvl="1"/>
            <a:r>
              <a:rPr lang="is-IS" dirty="0"/>
              <a:t>Boolean search logic</a:t>
            </a:r>
          </a:p>
          <a:p>
            <a:pPr lvl="1"/>
            <a:r>
              <a:rPr lang="is-IS" dirty="0"/>
              <a:t>Fast (what I did for tonight)</a:t>
            </a:r>
          </a:p>
          <a:p>
            <a:pPr lvl="1"/>
            <a:r>
              <a:rPr lang="is-IS" dirty="0"/>
              <a:t>Biased</a:t>
            </a:r>
          </a:p>
          <a:p>
            <a:r>
              <a:rPr lang="en-US" dirty="0" smtClean="0"/>
              <a:t>Manually</a:t>
            </a:r>
          </a:p>
          <a:p>
            <a:pPr lvl="1"/>
            <a:r>
              <a:rPr lang="en-US" dirty="0" smtClean="0"/>
              <a:t>I got better things to do</a:t>
            </a:r>
            <a:r>
              <a:rPr lang="is-IS" dirty="0" smtClean="0"/>
              <a:t>…</a:t>
            </a:r>
          </a:p>
          <a:p>
            <a:pPr lvl="1"/>
            <a:r>
              <a:rPr lang="is-IS" dirty="0" smtClean="0"/>
              <a:t>Biased</a:t>
            </a:r>
          </a:p>
          <a:p>
            <a:r>
              <a:rPr lang="is-IS" dirty="0"/>
              <a:t>Crowd Sourced</a:t>
            </a:r>
          </a:p>
          <a:p>
            <a:pPr lvl="1"/>
            <a:r>
              <a:rPr lang="is-IS" dirty="0"/>
              <a:t>Fast</a:t>
            </a:r>
          </a:p>
          <a:p>
            <a:pPr lvl="1"/>
            <a:r>
              <a:rPr lang="is-IS" dirty="0"/>
              <a:t>Less </a:t>
            </a:r>
            <a:r>
              <a:rPr lang="is-IS" dirty="0" smtClean="0"/>
              <a:t>biased</a:t>
            </a:r>
          </a:p>
          <a:p>
            <a:pPr lvl="1"/>
            <a:r>
              <a:rPr lang="is-IS" dirty="0" smtClean="0"/>
              <a:t>Not </a:t>
            </a:r>
            <a:r>
              <a:rPr lang="is-IS" dirty="0"/>
              <a:t>Free</a:t>
            </a:r>
          </a:p>
          <a:p>
            <a:pPr lvl="1"/>
            <a:r>
              <a:rPr lang="is-IS" dirty="0"/>
              <a:t>Not acceptable for PII </a:t>
            </a:r>
            <a:r>
              <a:rPr lang="is-IS" dirty="0" smtClean="0"/>
              <a:t>data</a:t>
            </a:r>
            <a:endParaRPr lang="is-IS" dirty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851" y="4771644"/>
            <a:ext cx="4073146" cy="2086356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404680" y="4788724"/>
            <a:ext cx="1167320" cy="440672"/>
          </a:xfrm>
          <a:prstGeom prst="rightArrow">
            <a:avLst>
              <a:gd name="adj1" fmla="val 23511"/>
              <a:gd name="adj2" fmla="val 96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62" t="20484" b="15579"/>
          <a:stretch/>
        </p:blipFill>
        <p:spPr>
          <a:xfrm>
            <a:off x="6020789" y="6069023"/>
            <a:ext cx="2904712" cy="7125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84" r="63138" b="15579"/>
          <a:stretch/>
        </p:blipFill>
        <p:spPr>
          <a:xfrm>
            <a:off x="7012424" y="5356502"/>
            <a:ext cx="1695864" cy="71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7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91" y="83564"/>
            <a:ext cx="78867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About Me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Lane - Narrow" panose="0200050602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3196" y="3194764"/>
            <a:ext cx="3990554" cy="12526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dirty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Founder of Social Data Science</a:t>
            </a:r>
          </a:p>
          <a:p>
            <a:pPr marL="0" indent="0" algn="ctr">
              <a:buNone/>
            </a:pPr>
            <a:r>
              <a:rPr lang="en-US" sz="1900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Crowd-sourced </a:t>
            </a:r>
            <a:r>
              <a:rPr lang="en-US" sz="1900" dirty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Data Science for Nonprofits</a:t>
            </a:r>
            <a:endParaRPr lang="en-US" sz="1900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2" t="8404" r="11213" b="11625"/>
          <a:stretch/>
        </p:blipFill>
        <p:spPr>
          <a:xfrm>
            <a:off x="550033" y="3047994"/>
            <a:ext cx="1090081" cy="112060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771955" y="1849746"/>
            <a:ext cx="3741169" cy="9294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Data Scientist at General Mills</a:t>
            </a:r>
          </a:p>
          <a:p>
            <a:pPr marL="457200" lvl="1" indent="0">
              <a:buFont typeface="Arial"/>
              <a:buNone/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 </a:t>
            </a:r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  Supporting Marketing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9" name="Picture 2" descr="http://vignette1.wikia.nocookie.net/disney/images/f/fc/2000px-General_Mills_logo.svg.png/revision/latest?cb=2014031503523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10" y="1696107"/>
            <a:ext cx="758308" cy="926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00806" y="4538885"/>
            <a:ext cx="4572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endParaRPr lang="en-US" dirty="0"/>
          </a:p>
          <a:p>
            <a:pPr algn="r"/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https://www.linkedin.com/in/johnhogue</a:t>
            </a:r>
          </a:p>
          <a:p>
            <a:pPr algn="r"/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https://github.com/dreyco676</a:t>
            </a:r>
          </a:p>
          <a:p>
            <a:pPr algn="r"/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@dreyco676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4" r="27589"/>
          <a:stretch/>
        </p:blipFill>
        <p:spPr>
          <a:xfrm>
            <a:off x="5778230" y="0"/>
            <a:ext cx="3365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8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Lane - Narrow" charset="0"/>
                <a:ea typeface="Lane - Narrow" charset="0"/>
                <a:cs typeface="Lane - Narrow" charset="0"/>
              </a:rPr>
              <a:t>                </a:t>
            </a:r>
            <a:r>
              <a:rPr lang="en-US" dirty="0" err="1" smtClean="0">
                <a:latin typeface="Lane - Narrow" charset="0"/>
                <a:ea typeface="Lane - Narrow" charset="0"/>
                <a:cs typeface="Lane - Narrow" charset="0"/>
              </a:rPr>
              <a:t>DataFrames</a:t>
            </a:r>
            <a:endParaRPr lang="en-US" dirty="0">
              <a:latin typeface="Lane - Narrow" charset="0"/>
              <a:ea typeface="Lane - Narrow" charset="0"/>
              <a:cs typeface="Lane - Narrow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Lane - Narrow" charset="0"/>
                <a:ea typeface="Lane - Narrow" charset="0"/>
                <a:cs typeface="Lane - Narrow" charset="0"/>
              </a:rPr>
              <a:t>Similar to:</a:t>
            </a:r>
          </a:p>
          <a:p>
            <a:pPr lvl="1"/>
            <a:r>
              <a:rPr lang="en-US" dirty="0"/>
              <a:t>T</a:t>
            </a:r>
            <a:r>
              <a:rPr lang="en-US" dirty="0" smtClean="0">
                <a:latin typeface="Lane - Narrow" charset="0"/>
                <a:ea typeface="Lane - Narrow" charset="0"/>
                <a:cs typeface="Lane - Narrow" charset="0"/>
              </a:rPr>
              <a:t>able in a relational database</a:t>
            </a:r>
          </a:p>
          <a:p>
            <a:pPr lvl="1"/>
            <a:r>
              <a:rPr lang="en-US" dirty="0" smtClean="0"/>
              <a:t>Python Pandas </a:t>
            </a:r>
            <a:r>
              <a:rPr lang="en-US" dirty="0" err="1" smtClean="0"/>
              <a:t>DataFrame</a:t>
            </a:r>
            <a:endParaRPr lang="en-US" dirty="0" smtClean="0"/>
          </a:p>
          <a:p>
            <a:pPr lvl="1"/>
            <a:r>
              <a:rPr lang="en-US" dirty="0" smtClean="0">
                <a:latin typeface="Lane - Narrow" charset="0"/>
                <a:ea typeface="Lane - Narrow" charset="0"/>
                <a:cs typeface="Lane - Narrow" charset="0"/>
              </a:rPr>
              <a:t>R </a:t>
            </a:r>
            <a:r>
              <a:rPr lang="en-US" dirty="0" err="1" smtClean="0">
                <a:latin typeface="Lane - Narrow" charset="0"/>
                <a:ea typeface="Lane - Narrow" charset="0"/>
                <a:cs typeface="Lane - Narrow" charset="0"/>
              </a:rPr>
              <a:t>data.frame</a:t>
            </a:r>
            <a:endParaRPr lang="en-US" dirty="0" smtClean="0">
              <a:latin typeface="Lane - Narrow" charset="0"/>
              <a:ea typeface="Lane - Narrow" charset="0"/>
              <a:cs typeface="Lane - Narrow" charset="0"/>
            </a:endParaRPr>
          </a:p>
          <a:p>
            <a:pPr lvl="1"/>
            <a:endParaRPr lang="en-US" dirty="0" smtClean="0">
              <a:latin typeface="Lane - Narrow" charset="0"/>
              <a:ea typeface="Lane - Narrow" charset="0"/>
              <a:cs typeface="Lane - Narrow" charset="0"/>
            </a:endParaRPr>
          </a:p>
          <a:p>
            <a:r>
              <a:rPr lang="en-US" dirty="0" smtClean="0"/>
              <a:t>Distributed under the hood</a:t>
            </a:r>
          </a:p>
          <a:p>
            <a:endParaRPr lang="en-US" dirty="0" smtClean="0"/>
          </a:p>
          <a:p>
            <a:r>
              <a:rPr lang="en-US" dirty="0" smtClean="0">
                <a:latin typeface="Lane - Narrow" charset="0"/>
                <a:ea typeface="Lane - Narrow" charset="0"/>
                <a:cs typeface="Lane - Narrow" charset="0"/>
              </a:rPr>
              <a:t>Named and Typed Columns</a:t>
            </a:r>
          </a:p>
          <a:p>
            <a:pPr lvl="1"/>
            <a:r>
              <a:rPr lang="en-US" dirty="0" smtClean="0"/>
              <a:t>No more remembering array indexes!</a:t>
            </a:r>
            <a:endParaRPr lang="en-US" dirty="0" smtClean="0">
              <a:latin typeface="Lane - Narrow" charset="0"/>
              <a:ea typeface="Lane - Narrow" charset="0"/>
              <a:cs typeface="Lane - Narrow" charset="0"/>
            </a:endParaRPr>
          </a:p>
          <a:p>
            <a:pPr lvl="2"/>
            <a:endParaRPr lang="en-US" dirty="0" smtClean="0">
              <a:latin typeface="Lane - Narrow" charset="0"/>
              <a:ea typeface="Lane - Narrow" charset="0"/>
              <a:cs typeface="Lane - Narrow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90565"/>
            <a:ext cx="245745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0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Lane - Narrow" charset="0"/>
                <a:ea typeface="Lane - Narrow" charset="0"/>
                <a:cs typeface="Lane - Narrow" charset="0"/>
              </a:rPr>
              <a:t>                </a:t>
            </a:r>
            <a:r>
              <a:rPr lang="en-US" dirty="0" err="1" smtClean="0">
                <a:latin typeface="Lane - Narrow" charset="0"/>
                <a:ea typeface="Lane - Narrow" charset="0"/>
                <a:cs typeface="Lane - Narrow" charset="0"/>
              </a:rPr>
              <a:t>DataFrames</a:t>
            </a:r>
            <a:endParaRPr lang="en-US" dirty="0">
              <a:latin typeface="Lane - Narrow" charset="0"/>
              <a:ea typeface="Lane - Narrow" charset="0"/>
              <a:cs typeface="Lane - Narrow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Lane - Narrow" charset="0"/>
                <a:ea typeface="Lane - Narrow" charset="0"/>
                <a:cs typeface="Lane - Narrow" charset="0"/>
              </a:rPr>
              <a:t>Creating a </a:t>
            </a:r>
            <a:r>
              <a:rPr lang="en-US" dirty="0" err="1" smtClean="0">
                <a:latin typeface="Lane - Narrow" charset="0"/>
                <a:ea typeface="Lane - Narrow" charset="0"/>
                <a:cs typeface="Lane - Narrow" charset="0"/>
              </a:rPr>
              <a:t>DataFrame</a:t>
            </a:r>
            <a:r>
              <a:rPr lang="en-US" dirty="0" smtClean="0">
                <a:latin typeface="Lane - Narrow" charset="0"/>
                <a:ea typeface="Lane - Narrow" charset="0"/>
                <a:cs typeface="Lane - Narrow" charset="0"/>
              </a:rPr>
              <a:t> from Hive is simple</a:t>
            </a:r>
          </a:p>
          <a:p>
            <a:pPr lvl="1"/>
            <a:r>
              <a:rPr lang="en-US" dirty="0" smtClean="0"/>
              <a:t>Just need Hive configured correctly</a:t>
            </a:r>
            <a:endParaRPr lang="en-US" dirty="0" smtClean="0"/>
          </a:p>
          <a:p>
            <a:pPr lvl="2"/>
            <a:endParaRPr lang="en-US" dirty="0" smtClean="0">
              <a:latin typeface="Lane - Narrow" charset="0"/>
              <a:ea typeface="Lane - Narrow" charset="0"/>
              <a:cs typeface="Lane - Narrow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90565"/>
            <a:ext cx="2457450" cy="1304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522663"/>
            <a:ext cx="50292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29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Lane - Narrow" charset="0"/>
                <a:ea typeface="Lane - Narrow" charset="0"/>
                <a:cs typeface="Lane - Narrow" charset="0"/>
              </a:rPr>
              <a:t>                </a:t>
            </a:r>
            <a:r>
              <a:rPr lang="en-US" dirty="0" err="1" smtClean="0">
                <a:latin typeface="Lane - Narrow" charset="0"/>
                <a:ea typeface="Lane - Narrow" charset="0"/>
                <a:cs typeface="Lane - Narrow" charset="0"/>
              </a:rPr>
              <a:t>DataFrames</a:t>
            </a:r>
            <a:endParaRPr lang="en-US" dirty="0">
              <a:latin typeface="Lane - Narrow" charset="0"/>
              <a:ea typeface="Lane - Narrow" charset="0"/>
              <a:cs typeface="Lane - Narrow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Lane - Narrow" charset="0"/>
                <a:ea typeface="Lane - Narrow" charset="0"/>
                <a:cs typeface="Lane - Narrow" charset="0"/>
              </a:rPr>
              <a:t>Creating a </a:t>
            </a:r>
            <a:r>
              <a:rPr lang="en-US" dirty="0" err="1" smtClean="0">
                <a:latin typeface="Lane - Narrow" charset="0"/>
                <a:ea typeface="Lane - Narrow" charset="0"/>
                <a:cs typeface="Lane - Narrow" charset="0"/>
              </a:rPr>
              <a:t>DataFrame</a:t>
            </a:r>
            <a:r>
              <a:rPr lang="en-US" dirty="0" smtClean="0">
                <a:latin typeface="Lane - Narrow" charset="0"/>
                <a:ea typeface="Lane - Narrow" charset="0"/>
                <a:cs typeface="Lane - Narrow" charset="0"/>
              </a:rPr>
              <a:t> from text file is a bit harder</a:t>
            </a:r>
          </a:p>
          <a:p>
            <a:pPr lvl="1"/>
            <a:r>
              <a:rPr lang="en-US" dirty="0" smtClean="0"/>
              <a:t>Check out Data Bricks for a </a:t>
            </a:r>
            <a:r>
              <a:rPr lang="en-US" dirty="0"/>
              <a:t>better way:                            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github.com/databricks/spark-csv</a:t>
            </a:r>
            <a:endParaRPr lang="en-US" dirty="0" smtClean="0"/>
          </a:p>
          <a:p>
            <a:pPr lvl="1"/>
            <a:r>
              <a:rPr lang="en-US" dirty="0" smtClean="0">
                <a:latin typeface="Lane - Narrow" charset="0"/>
                <a:ea typeface="Lane - Narrow" charset="0"/>
                <a:cs typeface="Lane - Narrow" charset="0"/>
              </a:rPr>
              <a:t>This could also be a location in HDFS</a:t>
            </a:r>
          </a:p>
          <a:p>
            <a:pPr lvl="2"/>
            <a:endParaRPr lang="en-US" dirty="0" smtClean="0">
              <a:latin typeface="Lane - Narrow" charset="0"/>
              <a:ea typeface="Lane - Narrow" charset="0"/>
              <a:cs typeface="Lane - Narrow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90565"/>
            <a:ext cx="2457450" cy="1304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3390900"/>
            <a:ext cx="6629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1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Lane - Narrow" charset="0"/>
                <a:ea typeface="Lane - Narrow" charset="0"/>
                <a:cs typeface="Lane - Narrow" charset="0"/>
              </a:rPr>
              <a:t>Preprocessing Text Data</a:t>
            </a:r>
            <a:endParaRPr lang="en-US" dirty="0">
              <a:latin typeface="Lane - Narrow" charset="0"/>
              <a:ea typeface="Lane - Narrow" charset="0"/>
              <a:cs typeface="Lane - Narrow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Lane - Narrow" charset="0"/>
                <a:ea typeface="Lane - Narrow" charset="0"/>
                <a:cs typeface="Lane - Narrow" charset="0"/>
              </a:rPr>
              <a:t>Need to simplify text into only its most important components</a:t>
            </a:r>
          </a:p>
          <a:p>
            <a:endParaRPr lang="en-US" dirty="0" smtClean="0">
              <a:latin typeface="Lane - Narrow" charset="0"/>
              <a:ea typeface="Lane - Narrow" charset="0"/>
              <a:cs typeface="Lane - Narrow" charset="0"/>
            </a:endParaRPr>
          </a:p>
          <a:p>
            <a:pPr lvl="1"/>
            <a:r>
              <a:rPr lang="en-US" dirty="0" smtClean="0"/>
              <a:t>Humans are inefficient communicators</a:t>
            </a:r>
            <a:r>
              <a:rPr lang="is-IS" dirty="0" smtClean="0"/>
              <a:t>…</a:t>
            </a:r>
          </a:p>
          <a:p>
            <a:pPr lvl="1"/>
            <a:endParaRPr lang="en-US" dirty="0" smtClean="0">
              <a:latin typeface="Lane - Narrow" charset="0"/>
              <a:ea typeface="Lane - Narrow" charset="0"/>
              <a:cs typeface="Lane - Narrow" charset="0"/>
            </a:endParaRPr>
          </a:p>
          <a:p>
            <a:pPr lvl="1"/>
            <a:r>
              <a:rPr lang="en-US" dirty="0" smtClean="0"/>
              <a:t>Differs by application of NLP and corpus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Trial and error often are necessary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Most Preprocessing can be done in parallel!</a:t>
            </a:r>
          </a:p>
          <a:p>
            <a:pPr lvl="1"/>
            <a:endParaRPr lang="en-US" dirty="0"/>
          </a:p>
          <a:p>
            <a:pPr lvl="1"/>
            <a:endParaRPr lang="en-US" dirty="0" smtClean="0">
              <a:latin typeface="Lane - Narrow" charset="0"/>
              <a:ea typeface="Lane - Narrow" charset="0"/>
              <a:cs typeface="Lane -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37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 Preprocessing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Natural Language Tool Kit (</a:t>
            </a:r>
            <a:r>
              <a:rPr lang="en-US" dirty="0"/>
              <a:t>NLTK) </a:t>
            </a:r>
            <a:r>
              <a:rPr lang="en-US" dirty="0">
                <a:hlinkClick r:id="rId2"/>
              </a:rPr>
              <a:t>http://www.nltk.org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Amazing full fledged library</a:t>
            </a:r>
          </a:p>
          <a:p>
            <a:pPr lvl="1"/>
            <a:r>
              <a:rPr lang="en-US" dirty="0" smtClean="0"/>
              <a:t>Multi-language support</a:t>
            </a:r>
          </a:p>
          <a:p>
            <a:pPr lvl="1"/>
            <a:r>
              <a:rPr lang="en-US" dirty="0" smtClean="0"/>
              <a:t>Toy Datasets</a:t>
            </a:r>
          </a:p>
          <a:p>
            <a:pPr lvl="1"/>
            <a:r>
              <a:rPr lang="en-US" dirty="0" err="1" smtClean="0"/>
              <a:t>Pythonic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err="1"/>
              <a:t>l</a:t>
            </a:r>
            <a:r>
              <a:rPr lang="en-US" dirty="0" err="1" smtClean="0"/>
              <a:t>angid</a:t>
            </a:r>
            <a:r>
              <a:rPr lang="en-US" dirty="0"/>
              <a:t>                                                                 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github.com/saffsd/langid.py</a:t>
            </a:r>
            <a:endParaRPr lang="en-US" dirty="0" smtClean="0"/>
          </a:p>
          <a:p>
            <a:pPr lvl="1"/>
            <a:r>
              <a:rPr lang="en-US" dirty="0" smtClean="0"/>
              <a:t>Small library that classifies language of text</a:t>
            </a:r>
          </a:p>
          <a:p>
            <a:pPr lvl="1"/>
            <a:r>
              <a:rPr lang="en-US" dirty="0" err="1" smtClean="0"/>
              <a:t>Pythonic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8" t="12447" r="11754" b="25779"/>
          <a:stretch/>
        </p:blipFill>
        <p:spPr>
          <a:xfrm>
            <a:off x="628650" y="576032"/>
            <a:ext cx="3242706" cy="89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74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Libraries in Hadoop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85" y="1690692"/>
            <a:ext cx="826878" cy="8268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816" y="1690692"/>
            <a:ext cx="826878" cy="8268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347" y="1690691"/>
            <a:ext cx="826878" cy="8268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879" y="1690691"/>
            <a:ext cx="826878" cy="8268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410" y="1690691"/>
            <a:ext cx="826878" cy="8268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941" y="1690691"/>
            <a:ext cx="826878" cy="8268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472" y="1690691"/>
            <a:ext cx="826878" cy="8268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8" t="12447" r="66876" b="25779"/>
          <a:stretch/>
        </p:blipFill>
        <p:spPr>
          <a:xfrm>
            <a:off x="728650" y="2630462"/>
            <a:ext cx="496148" cy="5046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8" t="12447" r="66876" b="25779"/>
          <a:stretch/>
        </p:blipFill>
        <p:spPr>
          <a:xfrm>
            <a:off x="1916181" y="2630462"/>
            <a:ext cx="496148" cy="5046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8" t="12447" r="66876" b="25779"/>
          <a:stretch/>
        </p:blipFill>
        <p:spPr>
          <a:xfrm>
            <a:off x="3103712" y="2654134"/>
            <a:ext cx="496148" cy="50462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8" t="12447" r="66876" b="25779"/>
          <a:stretch/>
        </p:blipFill>
        <p:spPr>
          <a:xfrm>
            <a:off x="4323926" y="2654133"/>
            <a:ext cx="496148" cy="5046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8" t="12447" r="66876" b="25779"/>
          <a:stretch/>
        </p:blipFill>
        <p:spPr>
          <a:xfrm>
            <a:off x="5478774" y="2654133"/>
            <a:ext cx="496148" cy="5046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8" t="12447" r="66876" b="25779"/>
          <a:stretch/>
        </p:blipFill>
        <p:spPr>
          <a:xfrm>
            <a:off x="6666306" y="2654133"/>
            <a:ext cx="496148" cy="5046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8" t="12447" r="66876" b="25779"/>
          <a:stretch/>
        </p:blipFill>
        <p:spPr>
          <a:xfrm>
            <a:off x="7855477" y="2654132"/>
            <a:ext cx="496148" cy="504623"/>
          </a:xfrm>
          <a:prstGeom prst="rect">
            <a:avLst/>
          </a:prstGeom>
        </p:spPr>
      </p:pic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628650" y="3247977"/>
            <a:ext cx="7886700" cy="2928986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Local Python Interpreters on each node</a:t>
            </a:r>
          </a:p>
          <a:p>
            <a:pPr lvl="1"/>
            <a:r>
              <a:rPr lang="en-US" dirty="0" smtClean="0"/>
              <a:t>Install shared libraries to Edge Node</a:t>
            </a:r>
          </a:p>
          <a:p>
            <a:pPr lvl="1"/>
            <a:r>
              <a:rPr lang="en-US" dirty="0" smtClean="0"/>
              <a:t>Make Linux Share available to all nodes</a:t>
            </a:r>
          </a:p>
          <a:p>
            <a:pPr lvl="2"/>
            <a:r>
              <a:rPr lang="en-US" dirty="0" smtClean="0"/>
              <a:t>Put all support files for the libraries in the share!</a:t>
            </a:r>
            <a:endParaRPr lang="en-US" dirty="0"/>
          </a:p>
        </p:txBody>
      </p:sp>
      <p:cxnSp>
        <p:nvCxnSpPr>
          <p:cNvPr id="13" name="Elbow Connector 12"/>
          <p:cNvCxnSpPr>
            <a:endCxn id="20" idx="2"/>
          </p:cNvCxnSpPr>
          <p:nvPr/>
        </p:nvCxnSpPr>
        <p:spPr>
          <a:xfrm flipV="1">
            <a:off x="6183105" y="3158755"/>
            <a:ext cx="1920446" cy="730572"/>
          </a:xfrm>
          <a:prstGeom prst="bentConnector2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4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Libraries in Hadoop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85" y="1690692"/>
            <a:ext cx="826878" cy="8268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816" y="1690692"/>
            <a:ext cx="826878" cy="8268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347" y="1690691"/>
            <a:ext cx="826878" cy="8268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879" y="1690691"/>
            <a:ext cx="826878" cy="8268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410" y="1690691"/>
            <a:ext cx="826878" cy="8268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941" y="1690691"/>
            <a:ext cx="826878" cy="8268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472" y="1690691"/>
            <a:ext cx="826878" cy="8268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8" t="12447" r="66876" b="25779"/>
          <a:stretch/>
        </p:blipFill>
        <p:spPr>
          <a:xfrm>
            <a:off x="728650" y="2630462"/>
            <a:ext cx="496148" cy="5046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8" t="12447" r="66876" b="25779"/>
          <a:stretch/>
        </p:blipFill>
        <p:spPr>
          <a:xfrm>
            <a:off x="1916181" y="2630462"/>
            <a:ext cx="496148" cy="5046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8" t="12447" r="66876" b="25779"/>
          <a:stretch/>
        </p:blipFill>
        <p:spPr>
          <a:xfrm>
            <a:off x="3103712" y="2654134"/>
            <a:ext cx="496148" cy="50462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8" t="12447" r="66876" b="25779"/>
          <a:stretch/>
        </p:blipFill>
        <p:spPr>
          <a:xfrm>
            <a:off x="4323926" y="2654133"/>
            <a:ext cx="496148" cy="5046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8" t="12447" r="66876" b="25779"/>
          <a:stretch/>
        </p:blipFill>
        <p:spPr>
          <a:xfrm>
            <a:off x="5478774" y="2654133"/>
            <a:ext cx="496148" cy="5046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8" t="12447" r="66876" b="25779"/>
          <a:stretch/>
        </p:blipFill>
        <p:spPr>
          <a:xfrm>
            <a:off x="6666306" y="2654133"/>
            <a:ext cx="496148" cy="5046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8" t="12447" r="66876" b="25779"/>
          <a:stretch/>
        </p:blipFill>
        <p:spPr>
          <a:xfrm>
            <a:off x="7855477" y="2654132"/>
            <a:ext cx="496148" cy="5046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318" y="3831175"/>
            <a:ext cx="38100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Filtering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 lot of the following steps are language specific</a:t>
            </a:r>
          </a:p>
          <a:p>
            <a:endParaRPr lang="en-US" dirty="0"/>
          </a:p>
          <a:p>
            <a:r>
              <a:rPr lang="en-US" dirty="0" smtClean="0"/>
              <a:t>Twitter only reports the language of their Menu</a:t>
            </a:r>
          </a:p>
          <a:p>
            <a:pPr lvl="1"/>
            <a:endParaRPr lang="en-US" dirty="0"/>
          </a:p>
          <a:p>
            <a:r>
              <a:rPr lang="en-US" dirty="0" smtClean="0"/>
              <a:t>Users may speak multiple </a:t>
            </a:r>
            <a:r>
              <a:rPr lang="en-US" dirty="0" err="1" smtClean="0"/>
              <a:t>languges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Clean Up</a:t>
            </a:r>
          </a:p>
          <a:p>
            <a:endParaRPr lang="en-US" dirty="0"/>
          </a:p>
          <a:p>
            <a:pPr lvl="1"/>
            <a:r>
              <a:rPr lang="en-US" dirty="0" smtClean="0"/>
              <a:t>Return Language of Tweets with 90% certainty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Filter down to only English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62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/ After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50" b="59028"/>
          <a:stretch/>
        </p:blipFill>
        <p:spPr>
          <a:xfrm>
            <a:off x="628650" y="1690691"/>
            <a:ext cx="4873996" cy="19669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92" b="6791"/>
          <a:stretch/>
        </p:blipFill>
        <p:spPr>
          <a:xfrm>
            <a:off x="628650" y="4168239"/>
            <a:ext cx="6375400" cy="218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9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Functions 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22"/>
          <a:stretch/>
        </p:blipFill>
        <p:spPr>
          <a:xfrm>
            <a:off x="1390650" y="4325513"/>
            <a:ext cx="6362700" cy="22371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7" t="10684" r="44908" b="25854"/>
          <a:stretch/>
        </p:blipFill>
        <p:spPr>
          <a:xfrm>
            <a:off x="5535615" y="545808"/>
            <a:ext cx="809822" cy="8809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36" y="262793"/>
            <a:ext cx="1942806" cy="1031645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8650" y="1793026"/>
            <a:ext cx="7886700" cy="5064975"/>
          </a:xfrm>
        </p:spPr>
        <p:txBody>
          <a:bodyPr/>
          <a:lstStyle/>
          <a:p>
            <a:r>
              <a:rPr lang="en-US" dirty="0" smtClean="0"/>
              <a:t>Normal Python function</a:t>
            </a:r>
          </a:p>
          <a:p>
            <a:pPr lvl="1"/>
            <a:r>
              <a:rPr lang="en-US" dirty="0" smtClean="0"/>
              <a:t>Executed on a single Executor</a:t>
            </a:r>
          </a:p>
          <a:p>
            <a:pPr lvl="1"/>
            <a:r>
              <a:rPr lang="en-US" dirty="0" smtClean="0"/>
              <a:t>Registering it with </a:t>
            </a:r>
            <a:r>
              <a:rPr lang="en-US" dirty="0" err="1" smtClean="0"/>
              <a:t>udf</a:t>
            </a:r>
            <a:r>
              <a:rPr lang="en-US" dirty="0" smtClean="0"/>
              <a:t>() distributes it across cluster</a:t>
            </a:r>
          </a:p>
          <a:p>
            <a:pPr lvl="2"/>
            <a:r>
              <a:rPr lang="en-US" dirty="0" smtClean="0"/>
              <a:t>Requires </a:t>
            </a:r>
            <a:r>
              <a:rPr lang="en-US" dirty="0" err="1" smtClean="0"/>
              <a:t>DataType</a:t>
            </a:r>
            <a:r>
              <a:rPr lang="en-US" dirty="0" smtClean="0"/>
              <a:t>()</a:t>
            </a:r>
          </a:p>
          <a:p>
            <a:pPr lvl="1"/>
            <a:r>
              <a:rPr lang="en-US" dirty="0" err="1" smtClean="0"/>
              <a:t>withColumn</a:t>
            </a:r>
            <a:r>
              <a:rPr lang="en-US" dirty="0" smtClean="0"/>
              <a:t>() creates a new column</a:t>
            </a:r>
          </a:p>
          <a:p>
            <a:pPr lvl="2"/>
            <a:r>
              <a:rPr lang="en-US" dirty="0" smtClean="0"/>
              <a:t>Issues with in place operations</a:t>
            </a: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4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81991" y="8356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About Me 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(caveats)</a:t>
            </a:r>
            <a:endParaRPr lang="en-US" sz="2400" b="1" dirty="0">
              <a:solidFill>
                <a:schemeClr val="accent3">
                  <a:lumMod val="50000"/>
                </a:schemeClr>
              </a:solidFill>
              <a:latin typeface="Lane - Narrow" panose="02000506020000020004" pitchFamily="2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989309" y="1828799"/>
            <a:ext cx="515469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NLP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is only a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part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of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my job</a:t>
            </a:r>
          </a:p>
          <a:p>
            <a:pPr>
              <a:buFontTx/>
              <a:buChar char="-"/>
            </a:pPr>
            <a:endParaRPr lang="en-US" b="1" dirty="0" smtClean="0">
              <a:solidFill>
                <a:schemeClr val="accent3">
                  <a:lumMod val="50000"/>
                </a:schemeClr>
              </a:solidFill>
              <a:latin typeface="Lane - Narrow" panose="02000506020000020004" pitchFamily="2" charset="0"/>
            </a:endParaRPr>
          </a:p>
          <a:p>
            <a:pPr marL="0" indent="0">
              <a:buFont typeface="Arial"/>
              <a:buNone/>
            </a:pP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- Code written for readability</a:t>
            </a:r>
          </a:p>
          <a:p>
            <a:pPr lvl="1">
              <a:buFontTx/>
              <a:buChar char="-"/>
            </a:pP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Not optimization</a:t>
            </a:r>
          </a:p>
          <a:p>
            <a:pPr lvl="1">
              <a:buFontTx/>
              <a:buChar char="-"/>
            </a:pPr>
            <a:endParaRPr lang="en-US" sz="2800" b="1" dirty="0" smtClean="0">
              <a:solidFill>
                <a:schemeClr val="accent3">
                  <a:lumMod val="50000"/>
                </a:schemeClr>
              </a:solidFill>
              <a:latin typeface="Lane - Narrow" panose="02000506020000020004" pitchFamily="2" charset="0"/>
            </a:endParaRPr>
          </a:p>
          <a:p>
            <a:pPr marL="0" indent="0">
              <a:buFont typeface="Arial"/>
              <a:buNone/>
            </a:pP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- I don’t know everything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  <a:sym typeface="Wingdings"/>
              </a:rPr>
              <a:t></a:t>
            </a:r>
          </a:p>
          <a:p>
            <a:pPr marL="457200" lvl="1" indent="0">
              <a:buFont typeface="Arial"/>
              <a:buNone/>
            </a:pP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  <a:sym typeface="Wingdings"/>
              </a:rPr>
              <a:t>- But that’s ok</a:t>
            </a:r>
            <a:endParaRPr lang="en-US" sz="2000" b="1" dirty="0">
              <a:solidFill>
                <a:schemeClr val="accent3">
                  <a:lumMod val="50000"/>
                </a:schemeClr>
              </a:solidFill>
              <a:latin typeface="Lane - Narrow" panose="02000506020000020004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16" r="70"/>
          <a:stretch/>
        </p:blipFill>
        <p:spPr>
          <a:xfrm>
            <a:off x="0" y="1828799"/>
            <a:ext cx="3989308" cy="296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 about </a:t>
            </a:r>
            <a:r>
              <a:rPr lang="en-US" dirty="0" err="1" smtClean="0"/>
              <a:t>DataFrames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517569"/>
            <a:ext cx="7886700" cy="3659394"/>
          </a:xfrm>
        </p:spPr>
        <p:txBody>
          <a:bodyPr/>
          <a:lstStyle/>
          <a:p>
            <a:r>
              <a:rPr lang="en-US" dirty="0" smtClean="0"/>
              <a:t>Better to create a </a:t>
            </a:r>
            <a:r>
              <a:rPr lang="en-US" u="sng" dirty="0" smtClean="0"/>
              <a:t>new</a:t>
            </a:r>
            <a:r>
              <a:rPr lang="en-US" dirty="0" smtClean="0"/>
              <a:t> </a:t>
            </a:r>
            <a:r>
              <a:rPr lang="en-US" dirty="0" err="1" smtClean="0"/>
              <a:t>DataFrame</a:t>
            </a:r>
            <a:endParaRPr lang="en-US" dirty="0" smtClean="0"/>
          </a:p>
          <a:p>
            <a:pPr lvl="1"/>
            <a:r>
              <a:rPr lang="en-US" u="sng" dirty="0" smtClean="0"/>
              <a:t>WAY</a:t>
            </a:r>
            <a:r>
              <a:rPr lang="en-US" dirty="0" smtClean="0"/>
              <a:t> slower to do in place</a:t>
            </a:r>
            <a:endParaRPr lang="en-US" u="sng" dirty="0" smtClean="0"/>
          </a:p>
          <a:p>
            <a:pPr lvl="1"/>
            <a:r>
              <a:rPr lang="en-US" dirty="0" smtClean="0"/>
              <a:t>Easier to make a changes on the fly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921"/>
          <a:stretch/>
        </p:blipFill>
        <p:spPr>
          <a:xfrm>
            <a:off x="1390650" y="1690691"/>
            <a:ext cx="6362700" cy="61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19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Removing Stop 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ost </a:t>
            </a:r>
            <a:r>
              <a:rPr lang="en-US" dirty="0"/>
              <a:t>common words in a </a:t>
            </a:r>
            <a:r>
              <a:rPr lang="en-US" dirty="0" smtClean="0"/>
              <a:t>language</a:t>
            </a:r>
          </a:p>
          <a:p>
            <a:pPr lvl="1"/>
            <a:r>
              <a:rPr lang="en-US" dirty="0" smtClean="0"/>
              <a:t>of, and, a, the, </a:t>
            </a:r>
            <a:r>
              <a:rPr lang="en-US" dirty="0" err="1" smtClean="0"/>
              <a:t>etc</a:t>
            </a:r>
            <a:endParaRPr lang="en-US" dirty="0"/>
          </a:p>
          <a:p>
            <a:pPr lvl="1"/>
            <a:r>
              <a:rPr lang="en-US" dirty="0" smtClean="0"/>
              <a:t>Meaningless in computation</a:t>
            </a:r>
          </a:p>
          <a:p>
            <a:pPr lvl="2"/>
            <a:r>
              <a:rPr lang="en-US" dirty="0" smtClean="0"/>
              <a:t>Actually makes things faster to remove</a:t>
            </a:r>
          </a:p>
          <a:p>
            <a:endParaRPr lang="en-US" dirty="0"/>
          </a:p>
          <a:p>
            <a:r>
              <a:rPr lang="en-US" dirty="0" smtClean="0"/>
              <a:t>No universal set</a:t>
            </a:r>
          </a:p>
          <a:p>
            <a:pPr lvl="1"/>
            <a:r>
              <a:rPr lang="en-US" dirty="0" smtClean="0"/>
              <a:t>Plenty of good starting points in NLTK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59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/ After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850"/>
          <a:stretch/>
        </p:blipFill>
        <p:spPr>
          <a:xfrm>
            <a:off x="0" y="1748525"/>
            <a:ext cx="9144000" cy="9575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19" r="24004" b="7285"/>
          <a:stretch/>
        </p:blipFill>
        <p:spPr>
          <a:xfrm>
            <a:off x="0" y="3170712"/>
            <a:ext cx="6949044" cy="110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1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62"/>
          <a:stretch/>
        </p:blipFill>
        <p:spPr>
          <a:xfrm>
            <a:off x="3764478" y="2203104"/>
            <a:ext cx="5391397" cy="46548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Removing </a:t>
            </a:r>
            <a:r>
              <a:rPr lang="en-US" dirty="0" err="1" smtClean="0"/>
              <a:t>Misc</a:t>
            </a:r>
            <a:r>
              <a:rPr lang="en-US" dirty="0" smtClean="0"/>
              <a:t> Junk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where I become a ‘Data Artist’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Remove URLs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Punctuation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Numbers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@Mentions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80554" y="6550223"/>
            <a:ext cx="3069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rPr>
              <a:t>http://</a:t>
            </a:r>
            <a:r>
              <a:rPr lang="en-US" sz="1400" dirty="0" err="1" smtClean="0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rPr>
              <a:t>www.robwass.co.uk</a:t>
            </a:r>
            <a:r>
              <a:rPr lang="en-US" sz="1400" dirty="0" smtClean="0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rPr>
              <a:t>/</a:t>
            </a:r>
            <a:endParaRPr lang="en-US" sz="1400" dirty="0">
              <a:solidFill>
                <a:schemeClr val="tx2"/>
              </a:solidFill>
              <a:latin typeface="Lane - Narrow" charset="0"/>
              <a:ea typeface="Lane - Narrow" charset="0"/>
              <a:cs typeface="Lane -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17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/ After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203"/>
          <a:stretch/>
        </p:blipFill>
        <p:spPr>
          <a:xfrm>
            <a:off x="0" y="1690691"/>
            <a:ext cx="9144000" cy="9812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56" r="21039" b="9559"/>
          <a:stretch/>
        </p:blipFill>
        <p:spPr>
          <a:xfrm>
            <a:off x="0" y="3301339"/>
            <a:ext cx="7220197" cy="98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07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of Speech Tagging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Keeping </a:t>
            </a:r>
            <a:r>
              <a:rPr lang="en-US" dirty="0"/>
              <a:t>only the important </a:t>
            </a:r>
            <a:r>
              <a:rPr lang="en-US" dirty="0" smtClean="0"/>
              <a:t>stuff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Nouns, Adjectives, Verbs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Use NLTK to tag them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Things that couldn’t be tagged are kept</a:t>
            </a:r>
          </a:p>
          <a:p>
            <a:endParaRPr lang="en-US" dirty="0" smtClean="0"/>
          </a:p>
          <a:p>
            <a:pPr lvl="2"/>
            <a:r>
              <a:rPr lang="en-US" dirty="0" smtClean="0"/>
              <a:t>Hadoop, </a:t>
            </a:r>
            <a:r>
              <a:rPr lang="en-US" dirty="0" err="1" smtClean="0"/>
              <a:t>datascience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84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/ After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50" b="63681"/>
          <a:stretch/>
        </p:blipFill>
        <p:spPr>
          <a:xfrm>
            <a:off x="628650" y="1690691"/>
            <a:ext cx="7054685" cy="1088135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54" b="8917"/>
          <a:stretch/>
        </p:blipFill>
        <p:spPr>
          <a:xfrm>
            <a:off x="628650" y="3871356"/>
            <a:ext cx="7886700" cy="121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Lemmatization of 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Standardizing </a:t>
            </a:r>
            <a:r>
              <a:rPr lang="en-US" dirty="0" smtClean="0"/>
              <a:t>Words</a:t>
            </a:r>
          </a:p>
          <a:p>
            <a:pPr lvl="1"/>
            <a:r>
              <a:rPr lang="en-US" dirty="0"/>
              <a:t>organize, organizes, </a:t>
            </a:r>
            <a:r>
              <a:rPr lang="en-US" dirty="0" smtClean="0"/>
              <a:t>and</a:t>
            </a:r>
            <a:r>
              <a:rPr lang="en-US" dirty="0"/>
              <a:t> </a:t>
            </a:r>
            <a:r>
              <a:rPr lang="en-US" dirty="0" smtClean="0"/>
              <a:t>organizing                organize</a:t>
            </a:r>
          </a:p>
          <a:p>
            <a:pPr lvl="1"/>
            <a:r>
              <a:rPr lang="en-US" dirty="0" smtClean="0"/>
              <a:t>Mine only removes plurals, for now</a:t>
            </a:r>
            <a:r>
              <a:rPr lang="is-IS" dirty="0" smtClean="0"/>
              <a:t>… </a:t>
            </a:r>
            <a:r>
              <a:rPr lang="is-IS" dirty="0" smtClean="0">
                <a:sym typeface="Wingdings"/>
              </a:rPr>
              <a:t>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Boosts the numerical measures later on</a:t>
            </a:r>
          </a:p>
          <a:p>
            <a:pPr lvl="1"/>
            <a:r>
              <a:rPr lang="en-US" dirty="0" smtClean="0"/>
              <a:t>If ’organize’ is important to a category it’s 3x higher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Another approach is to use Stemming</a:t>
            </a:r>
          </a:p>
          <a:p>
            <a:pPr lvl="1"/>
            <a:r>
              <a:rPr lang="en-US" dirty="0" smtClean="0"/>
              <a:t>Less human readable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6052878" y="2238593"/>
            <a:ext cx="1167320" cy="440672"/>
          </a:xfrm>
          <a:prstGeom prst="rightArrow">
            <a:avLst>
              <a:gd name="adj1" fmla="val 23511"/>
              <a:gd name="adj2" fmla="val 96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2285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/ After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8" b="57760"/>
          <a:stretch/>
        </p:blipFill>
        <p:spPr>
          <a:xfrm>
            <a:off x="628650" y="1690691"/>
            <a:ext cx="7798130" cy="1276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99" r="3222" b="3083"/>
          <a:stretch/>
        </p:blipFill>
        <p:spPr>
          <a:xfrm>
            <a:off x="628650" y="3740727"/>
            <a:ext cx="7669481" cy="147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0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rows that have nothing left!</a:t>
            </a:r>
          </a:p>
          <a:p>
            <a:endParaRPr lang="en-US" dirty="0"/>
          </a:p>
          <a:p>
            <a:r>
              <a:rPr lang="en-US" dirty="0" err="1" smtClean="0"/>
              <a:t>Deduplicate</a:t>
            </a:r>
            <a:r>
              <a:rPr lang="en-US" dirty="0" smtClean="0"/>
              <a:t> your training set</a:t>
            </a:r>
          </a:p>
          <a:p>
            <a:pPr lvl="1"/>
            <a:r>
              <a:rPr lang="en-US" dirty="0" smtClean="0"/>
              <a:t>RT or @mention people identical tweets</a:t>
            </a:r>
          </a:p>
          <a:p>
            <a:pPr lvl="1"/>
            <a:r>
              <a:rPr lang="en-US" dirty="0" smtClean="0"/>
              <a:t>Duplicates can adversely impact models</a:t>
            </a:r>
          </a:p>
          <a:p>
            <a:pPr lvl="1"/>
            <a:endParaRPr lang="en-US" dirty="0"/>
          </a:p>
          <a:p>
            <a:r>
              <a:rPr lang="en-US" dirty="0" smtClean="0"/>
              <a:t>Split your ’cleaned’ data set randomly</a:t>
            </a:r>
          </a:p>
          <a:p>
            <a:pPr lvl="1"/>
            <a:r>
              <a:rPr lang="en-US" dirty="0" smtClean="0"/>
              <a:t>Training ~60%</a:t>
            </a:r>
          </a:p>
          <a:p>
            <a:pPr lvl="1"/>
            <a:r>
              <a:rPr lang="en-US" dirty="0" smtClean="0"/>
              <a:t>Test ~40%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15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Agenda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Lane - Narrow" panose="0200050602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- What is NLP?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- Why Spark?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- What is Spark ML?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- Which algorithm to use?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- How to prepare data for ML?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- How to measure accuracy?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- Where to go from here?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Lane - Narrow" panose="02000506020000020004" pitchFamily="2" charset="0"/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5191576" y="1825625"/>
            <a:ext cx="427616" cy="3474720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721400" y="2856634"/>
            <a:ext cx="215475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Text</a:t>
            </a:r>
          </a:p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Classification</a:t>
            </a:r>
          </a:p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60238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987" y="2144095"/>
            <a:ext cx="4597400" cy="42545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1045028" y="558140"/>
            <a:ext cx="3788228" cy="2707574"/>
          </a:xfrm>
          <a:prstGeom prst="wedgeRoundRectCallout">
            <a:avLst>
              <a:gd name="adj1" fmla="val 51139"/>
              <a:gd name="adj2" fmla="val 72769"/>
              <a:gd name="adj3" fmla="val 16667"/>
            </a:avLst>
          </a:prstGeom>
          <a:noFill/>
          <a:ln w="222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2"/>
                </a:solidFill>
                <a:ea typeface="Lane - Narrow" charset="0"/>
                <a:cs typeface="Lane - Narrow" charset="0"/>
              </a:rPr>
              <a:t>It looks like you have text and not numerical data. </a:t>
            </a:r>
          </a:p>
          <a:p>
            <a:endParaRPr lang="en-US" sz="2400" dirty="0" smtClean="0">
              <a:solidFill>
                <a:schemeClr val="tx2"/>
              </a:solidFill>
              <a:ea typeface="Lane - Narrow" charset="0"/>
              <a:cs typeface="Lane - Narrow" charset="0"/>
            </a:endParaRPr>
          </a:p>
          <a:p>
            <a:r>
              <a:rPr lang="en-US" sz="2400" dirty="0" smtClean="0">
                <a:solidFill>
                  <a:schemeClr val="tx2"/>
                </a:solidFill>
                <a:ea typeface="Lane - Narrow" charset="0"/>
                <a:cs typeface="Lane - Narrow" charset="0"/>
              </a:rPr>
              <a:t>Would you like help?</a:t>
            </a:r>
          </a:p>
          <a:p>
            <a:endParaRPr lang="en-US" sz="2400" dirty="0">
              <a:solidFill>
                <a:schemeClr val="tx2"/>
              </a:solidFill>
              <a:ea typeface="Lane - Narrow" charset="0"/>
              <a:cs typeface="Lane - Narrow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826118" y="2719444"/>
            <a:ext cx="926275" cy="391886"/>
          </a:xfrm>
          <a:prstGeom prst="roundRect">
            <a:avLst/>
          </a:prstGeom>
          <a:noFill/>
          <a:ln w="222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Yes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311358" y="2719444"/>
            <a:ext cx="926275" cy="391886"/>
          </a:xfrm>
          <a:prstGeom prst="roundRect">
            <a:avLst/>
          </a:prstGeom>
          <a:noFill/>
          <a:ln w="222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No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8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Pipelining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Combine multiple steps into a single workflow</a:t>
            </a:r>
          </a:p>
          <a:p>
            <a:pPr lvl="1"/>
            <a:r>
              <a:rPr lang="en-US" dirty="0" smtClean="0"/>
              <a:t>Inspired by </a:t>
            </a:r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smtClean="0"/>
              <a:t>Easily tune machine learning algorithms</a:t>
            </a:r>
          </a:p>
          <a:p>
            <a:pPr lvl="1"/>
            <a:r>
              <a:rPr lang="en-US" dirty="0" smtClean="0"/>
              <a:t>Consistent data format (</a:t>
            </a:r>
            <a:r>
              <a:rPr lang="en-US" dirty="0" err="1" smtClean="0"/>
              <a:t>DataFrames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Magnetic Disk 4"/>
          <p:cNvSpPr/>
          <p:nvPr/>
        </p:nvSpPr>
        <p:spPr>
          <a:xfrm>
            <a:off x="2578334" y="4226716"/>
            <a:ext cx="1115538" cy="83127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Words</a:t>
            </a:r>
          </a:p>
        </p:txBody>
      </p:sp>
      <p:sp>
        <p:nvSpPr>
          <p:cNvPr id="6" name="Magnetic Disk 5"/>
          <p:cNvSpPr/>
          <p:nvPr/>
        </p:nvSpPr>
        <p:spPr>
          <a:xfrm>
            <a:off x="5327003" y="4215739"/>
            <a:ext cx="1115538" cy="83127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Feature Vector</a:t>
            </a:r>
          </a:p>
        </p:txBody>
      </p:sp>
      <p:sp>
        <p:nvSpPr>
          <p:cNvPr id="7" name="Magnetic Disk 6"/>
          <p:cNvSpPr/>
          <p:nvPr/>
        </p:nvSpPr>
        <p:spPr>
          <a:xfrm>
            <a:off x="333623" y="4215739"/>
            <a:ext cx="1115538" cy="83127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Cleaned Text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7873" y="5047012"/>
            <a:ext cx="1687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(id, label, text)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964898" y="5068966"/>
            <a:ext cx="2342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(id, label, text, words)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132889" y="5069863"/>
            <a:ext cx="3503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(id, label, text, words, features)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>
            <a:off x="3999760" y="4422016"/>
            <a:ext cx="1144480" cy="440672"/>
          </a:xfrm>
          <a:prstGeom prst="rightArrow">
            <a:avLst>
              <a:gd name="adj1" fmla="val 23511"/>
              <a:gd name="adj2" fmla="val 96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Right Arrow 14"/>
          <p:cNvSpPr/>
          <p:nvPr/>
        </p:nvSpPr>
        <p:spPr>
          <a:xfrm>
            <a:off x="1510936" y="4411040"/>
            <a:ext cx="887879" cy="440672"/>
          </a:xfrm>
          <a:prstGeom prst="rightArrow">
            <a:avLst>
              <a:gd name="adj1" fmla="val 23511"/>
              <a:gd name="adj2" fmla="val 96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ight Arrow 15"/>
          <p:cNvSpPr/>
          <p:nvPr/>
        </p:nvSpPr>
        <p:spPr>
          <a:xfrm>
            <a:off x="6519821" y="4411039"/>
            <a:ext cx="1022302" cy="440672"/>
          </a:xfrm>
          <a:prstGeom prst="rightArrow">
            <a:avLst>
              <a:gd name="adj1" fmla="val 23511"/>
              <a:gd name="adj2" fmla="val 96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Cube 16"/>
          <p:cNvSpPr/>
          <p:nvPr/>
        </p:nvSpPr>
        <p:spPr>
          <a:xfrm>
            <a:off x="7840489" y="3610097"/>
            <a:ext cx="1232630" cy="204255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Naïve Bayes</a:t>
            </a:r>
          </a:p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18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Tokenizing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 a tweet into a list of words</a:t>
            </a:r>
          </a:p>
          <a:p>
            <a:pPr lvl="1"/>
            <a:r>
              <a:rPr lang="en-US" dirty="0" smtClean="0"/>
              <a:t>Usually done on whitespace (tabs, space, return)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90157" y="3019059"/>
            <a:ext cx="4163686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Lane - Narrow" charset="0"/>
                <a:ea typeface="Lane - Narrow" charset="0"/>
                <a:cs typeface="Lane - Narrow" charset="0"/>
              </a:rPr>
              <a:t>“awesome talk at TCHUG”</a:t>
            </a:r>
            <a:endParaRPr lang="en-US" sz="2800" b="1" dirty="0">
              <a:latin typeface="Lane - Narrow" charset="0"/>
              <a:ea typeface="Lane - Narrow" charset="0"/>
              <a:cs typeface="Lane - Narrow" charset="0"/>
            </a:endParaRPr>
          </a:p>
        </p:txBody>
      </p:sp>
      <p:sp>
        <p:nvSpPr>
          <p:cNvPr id="5" name="Right Arrow 4"/>
          <p:cNvSpPr/>
          <p:nvPr/>
        </p:nvSpPr>
        <p:spPr>
          <a:xfrm rot="5400000">
            <a:off x="4149801" y="4073219"/>
            <a:ext cx="844398" cy="440672"/>
          </a:xfrm>
          <a:prstGeom prst="rightArrow">
            <a:avLst>
              <a:gd name="adj1" fmla="val 23511"/>
              <a:gd name="adj2" fmla="val 96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/>
          <p:cNvSpPr txBox="1"/>
          <p:nvPr/>
        </p:nvSpPr>
        <p:spPr>
          <a:xfrm>
            <a:off x="2327192" y="5044831"/>
            <a:ext cx="4489615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Lane - Narrow" charset="0"/>
                <a:ea typeface="Lane - Narrow" charset="0"/>
                <a:cs typeface="Lane - Narrow" charset="0"/>
              </a:rPr>
              <a:t>[awesome, talk, at, TCHUG]</a:t>
            </a:r>
            <a:endParaRPr lang="en-US" sz="2800" b="1" dirty="0">
              <a:latin typeface="Lane - Narrow" charset="0"/>
              <a:ea typeface="Lane - Narrow" charset="0"/>
              <a:cs typeface="Lane -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25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 Frequency Hashing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515350" cy="4351338"/>
          </a:xfrm>
        </p:spPr>
        <p:txBody>
          <a:bodyPr/>
          <a:lstStyle/>
          <a:p>
            <a:r>
              <a:rPr lang="en-US" dirty="0" smtClean="0"/>
              <a:t>Count the number of times a word appears in a tweet</a:t>
            </a:r>
          </a:p>
          <a:p>
            <a:pPr lvl="1"/>
            <a:r>
              <a:rPr lang="en-US" dirty="0" smtClean="0"/>
              <a:t>Typically also maps a given word to a number</a:t>
            </a:r>
          </a:p>
          <a:p>
            <a:endParaRPr lang="en-US" dirty="0"/>
          </a:p>
          <a:p>
            <a:r>
              <a:rPr lang="en-US" dirty="0" smtClean="0"/>
              <a:t>Good example of high TF</a:t>
            </a:r>
          </a:p>
          <a:p>
            <a:pPr lvl="1"/>
            <a:r>
              <a:rPr lang="en-US" dirty="0" smtClean="0"/>
              <a:t>Python, Hadoop, Spark, Pandas, </a:t>
            </a:r>
            <a:r>
              <a:rPr lang="en-US" dirty="0" err="1" smtClean="0"/>
              <a:t>etc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Bad example </a:t>
            </a:r>
            <a:r>
              <a:rPr lang="en-US" dirty="0"/>
              <a:t>of high </a:t>
            </a:r>
            <a:r>
              <a:rPr lang="en-US" dirty="0" smtClean="0"/>
              <a:t>TF</a:t>
            </a:r>
          </a:p>
          <a:p>
            <a:pPr lvl="1"/>
            <a:r>
              <a:rPr lang="en-US" dirty="0" smtClean="0"/>
              <a:t>Of, and, a, the, </a:t>
            </a:r>
            <a:r>
              <a:rPr lang="en-US" dirty="0" err="1" smtClean="0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30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 Frequency Hashing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56235" y="1690691"/>
            <a:ext cx="5665272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Lane - Narrow" charset="0"/>
                <a:ea typeface="Lane - Narrow" charset="0"/>
                <a:cs typeface="Lane - Narrow" charset="0"/>
              </a:rPr>
              <a:t>[</a:t>
            </a:r>
            <a:r>
              <a:rPr lang="en-US" sz="2800" b="1" dirty="0" smtClean="0">
                <a:latin typeface="Lane - Narrow" charset="0"/>
                <a:ea typeface="Lane - Narrow" charset="0"/>
                <a:cs typeface="Lane - Narrow" charset="0"/>
              </a:rPr>
              <a:t>Hadoop, is, great, python, is, great]</a:t>
            </a:r>
            <a:endParaRPr lang="en-US" sz="2800" b="1" dirty="0">
              <a:latin typeface="Lane - Narrow" charset="0"/>
              <a:ea typeface="Lane - Narrow" charset="0"/>
              <a:cs typeface="Lane - Narrow" charset="0"/>
            </a:endParaRPr>
          </a:p>
        </p:txBody>
      </p:sp>
      <p:sp>
        <p:nvSpPr>
          <p:cNvPr id="5" name="Right Arrow 4"/>
          <p:cNvSpPr/>
          <p:nvPr/>
        </p:nvSpPr>
        <p:spPr>
          <a:xfrm rot="5400000">
            <a:off x="4066672" y="2478783"/>
            <a:ext cx="844398" cy="440672"/>
          </a:xfrm>
          <a:prstGeom prst="rightArrow">
            <a:avLst>
              <a:gd name="adj1" fmla="val 23511"/>
              <a:gd name="adj2" fmla="val 96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/>
          <p:cNvSpPr txBox="1"/>
          <p:nvPr/>
        </p:nvSpPr>
        <p:spPr>
          <a:xfrm>
            <a:off x="1210911" y="3264190"/>
            <a:ext cx="6555921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Lane - Narrow" charset="0"/>
                <a:ea typeface="Lane - Narrow" charset="0"/>
                <a:cs typeface="Lane - Narrow" charset="0"/>
              </a:rPr>
              <a:t>[(Hadoop, 1), (is, 2), (great, 2), (python</a:t>
            </a:r>
            <a:r>
              <a:rPr lang="en-US" sz="2800" b="1" dirty="0">
                <a:latin typeface="Lane - Narrow" charset="0"/>
                <a:ea typeface="Lane - Narrow" charset="0"/>
                <a:cs typeface="Lane - Narrow" charset="0"/>
              </a:rPr>
              <a:t>, </a:t>
            </a:r>
            <a:r>
              <a:rPr lang="en-US" sz="2800" b="1" dirty="0" smtClean="0">
                <a:latin typeface="Lane - Narrow" charset="0"/>
                <a:ea typeface="Lane - Narrow" charset="0"/>
                <a:cs typeface="Lane - Narrow" charset="0"/>
              </a:rPr>
              <a:t>1)]</a:t>
            </a:r>
            <a:endParaRPr lang="en-US" sz="2800" b="1" dirty="0">
              <a:latin typeface="Lane - Narrow" charset="0"/>
              <a:ea typeface="Lane - Narrow" charset="0"/>
              <a:cs typeface="Lane - Narrow" charset="0"/>
            </a:endParaRPr>
          </a:p>
        </p:txBody>
      </p:sp>
      <p:sp>
        <p:nvSpPr>
          <p:cNvPr id="7" name="Right Arrow 6"/>
          <p:cNvSpPr/>
          <p:nvPr/>
        </p:nvSpPr>
        <p:spPr>
          <a:xfrm rot="5400000">
            <a:off x="4066672" y="4087848"/>
            <a:ext cx="844398" cy="440672"/>
          </a:xfrm>
          <a:prstGeom prst="rightArrow">
            <a:avLst>
              <a:gd name="adj1" fmla="val 23511"/>
              <a:gd name="adj2" fmla="val 96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extBox 7"/>
          <p:cNvSpPr txBox="1"/>
          <p:nvPr/>
        </p:nvSpPr>
        <p:spPr>
          <a:xfrm>
            <a:off x="1210911" y="4854931"/>
            <a:ext cx="6555921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Lane - Narrow" charset="0"/>
                <a:ea typeface="Lane - Narrow" charset="0"/>
                <a:cs typeface="Lane - Narrow" charset="0"/>
              </a:rPr>
              <a:t>[(12342, 1), (3423, 2), (5676, 2</a:t>
            </a:r>
            <a:r>
              <a:rPr lang="en-US" sz="2800" b="1" smtClean="0">
                <a:latin typeface="Lane - Narrow" charset="0"/>
                <a:ea typeface="Lane - Narrow" charset="0"/>
                <a:cs typeface="Lane - Narrow" charset="0"/>
              </a:rPr>
              <a:t>), (6768, </a:t>
            </a:r>
            <a:r>
              <a:rPr lang="en-US" sz="2800" b="1" dirty="0" smtClean="0">
                <a:latin typeface="Lane - Narrow" charset="0"/>
                <a:ea typeface="Lane - Narrow" charset="0"/>
                <a:cs typeface="Lane - Narrow" charset="0"/>
              </a:rPr>
              <a:t>1)]</a:t>
            </a:r>
            <a:endParaRPr lang="en-US" sz="2800" b="1" dirty="0">
              <a:latin typeface="Lane - Narrow" charset="0"/>
              <a:ea typeface="Lane - Narrow" charset="0"/>
              <a:cs typeface="Lane -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63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Inverse Document Frequency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Calculates the uniqueness of a term across tweets</a:t>
            </a:r>
          </a:p>
          <a:p>
            <a:endParaRPr lang="en-US" dirty="0"/>
          </a:p>
          <a:p>
            <a:r>
              <a:rPr lang="en-US" dirty="0"/>
              <a:t>Good example of high </a:t>
            </a:r>
            <a:r>
              <a:rPr lang="en-US" dirty="0" smtClean="0"/>
              <a:t>IDF</a:t>
            </a:r>
            <a:endParaRPr lang="en-US" dirty="0"/>
          </a:p>
          <a:p>
            <a:pPr lvl="1"/>
            <a:r>
              <a:rPr lang="en-US" dirty="0" smtClean="0"/>
              <a:t>Author names, white paper titles, </a:t>
            </a:r>
            <a:r>
              <a:rPr lang="en-US" dirty="0" err="1" smtClean="0"/>
              <a:t>etc</a:t>
            </a:r>
            <a:endParaRPr lang="en-US" dirty="0"/>
          </a:p>
          <a:p>
            <a:endParaRPr lang="en-US" dirty="0"/>
          </a:p>
          <a:p>
            <a:r>
              <a:rPr lang="en-US" dirty="0"/>
              <a:t>Bad example of high </a:t>
            </a:r>
            <a:r>
              <a:rPr lang="en-US" dirty="0" smtClean="0"/>
              <a:t>IDF</a:t>
            </a:r>
            <a:endParaRPr lang="en-US" dirty="0"/>
          </a:p>
          <a:p>
            <a:pPr lvl="1"/>
            <a:r>
              <a:rPr lang="en-US" dirty="0"/>
              <a:t>Typos: </a:t>
            </a:r>
            <a:r>
              <a:rPr lang="en-US" dirty="0" err="1"/>
              <a:t>pythong</a:t>
            </a:r>
            <a:r>
              <a:rPr lang="en-US" dirty="0"/>
              <a:t>, </a:t>
            </a:r>
            <a:r>
              <a:rPr lang="en-US" dirty="0" err="1" smtClean="0"/>
              <a:t>datrscience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/>
              <a:t>Good walk through here: </a:t>
            </a:r>
            <a:r>
              <a:rPr lang="en-US" dirty="0" smtClean="0"/>
              <a:t>        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://www.tfidf.com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378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Pipelining</a:t>
            </a:r>
            <a:endParaRPr lang="en-US" dirty="0"/>
          </a:p>
        </p:txBody>
      </p:sp>
      <p:sp>
        <p:nvSpPr>
          <p:cNvPr id="5" name="Magnetic Disk 4"/>
          <p:cNvSpPr/>
          <p:nvPr/>
        </p:nvSpPr>
        <p:spPr>
          <a:xfrm>
            <a:off x="2673204" y="3223398"/>
            <a:ext cx="1115538" cy="83127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Words</a:t>
            </a:r>
          </a:p>
        </p:txBody>
      </p:sp>
      <p:sp>
        <p:nvSpPr>
          <p:cNvPr id="6" name="Magnetic Disk 5"/>
          <p:cNvSpPr/>
          <p:nvPr/>
        </p:nvSpPr>
        <p:spPr>
          <a:xfrm>
            <a:off x="5119663" y="3223398"/>
            <a:ext cx="1115538" cy="83127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Feature Vector</a:t>
            </a:r>
          </a:p>
        </p:txBody>
      </p:sp>
      <p:sp>
        <p:nvSpPr>
          <p:cNvPr id="7" name="Magnetic Disk 6"/>
          <p:cNvSpPr/>
          <p:nvPr/>
        </p:nvSpPr>
        <p:spPr>
          <a:xfrm>
            <a:off x="226745" y="3223399"/>
            <a:ext cx="1115538" cy="83127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Cleaned Text</a:t>
            </a:r>
            <a:endParaRPr lang="en-US" dirty="0" smtClean="0"/>
          </a:p>
        </p:txBody>
      </p:sp>
      <p:sp>
        <p:nvSpPr>
          <p:cNvPr id="9" name="Cube 8"/>
          <p:cNvSpPr/>
          <p:nvPr/>
        </p:nvSpPr>
        <p:spPr>
          <a:xfrm>
            <a:off x="7719659" y="2593215"/>
            <a:ext cx="1232630" cy="204255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Naïve Bayes</a:t>
            </a:r>
          </a:p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16389" y="4086709"/>
            <a:ext cx="1182707" cy="369332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Tokenizer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686730" y="4086709"/>
            <a:ext cx="1556783" cy="369332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HashingTF</a:t>
            </a:r>
            <a:r>
              <a:rPr lang="en-US" dirty="0" smtClean="0"/>
              <a:t>, IDF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1496592" y="3418698"/>
            <a:ext cx="1022302" cy="440672"/>
          </a:xfrm>
          <a:prstGeom prst="rightArrow">
            <a:avLst>
              <a:gd name="adj1" fmla="val 23511"/>
              <a:gd name="adj2" fmla="val 96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Right Arrow 16"/>
          <p:cNvSpPr/>
          <p:nvPr/>
        </p:nvSpPr>
        <p:spPr>
          <a:xfrm>
            <a:off x="3970831" y="3458276"/>
            <a:ext cx="1022302" cy="440672"/>
          </a:xfrm>
          <a:prstGeom prst="rightArrow">
            <a:avLst>
              <a:gd name="adj1" fmla="val 23511"/>
              <a:gd name="adj2" fmla="val 96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Right Arrow 17"/>
          <p:cNvSpPr/>
          <p:nvPr/>
        </p:nvSpPr>
        <p:spPr>
          <a:xfrm>
            <a:off x="6279185" y="3418698"/>
            <a:ext cx="1190094" cy="440672"/>
          </a:xfrm>
          <a:prstGeom prst="rightArrow">
            <a:avLst>
              <a:gd name="adj1" fmla="val 23511"/>
              <a:gd name="adj2" fmla="val 96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extBox 18"/>
          <p:cNvSpPr txBox="1"/>
          <p:nvPr/>
        </p:nvSpPr>
        <p:spPr>
          <a:xfrm>
            <a:off x="6095840" y="4054671"/>
            <a:ext cx="1556783" cy="369332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Naïve Bayes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41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of the work was upfront!</a:t>
            </a:r>
          </a:p>
          <a:p>
            <a:pPr lvl="1"/>
            <a:r>
              <a:rPr lang="en-US" dirty="0" smtClean="0"/>
              <a:t>8 lines of code build the model</a:t>
            </a:r>
          </a:p>
          <a:p>
            <a:pPr lvl="1"/>
            <a:endParaRPr lang="en-US" dirty="0"/>
          </a:p>
          <a:p>
            <a:r>
              <a:rPr lang="en-US" dirty="0" smtClean="0"/>
              <a:t>Cross Validation is important</a:t>
            </a:r>
          </a:p>
          <a:p>
            <a:pPr lvl="1"/>
            <a:r>
              <a:rPr lang="en-US" dirty="0" smtClean="0"/>
              <a:t>Pipelines makes it easy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83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the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" y="1690691"/>
            <a:ext cx="79375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7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Pipelining</a:t>
            </a:r>
            <a:endParaRPr lang="en-US" dirty="0"/>
          </a:p>
        </p:txBody>
      </p:sp>
      <p:sp>
        <p:nvSpPr>
          <p:cNvPr id="5" name="Magnetic Disk 4"/>
          <p:cNvSpPr/>
          <p:nvPr/>
        </p:nvSpPr>
        <p:spPr>
          <a:xfrm>
            <a:off x="2780082" y="2320874"/>
            <a:ext cx="1115538" cy="83127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Words</a:t>
            </a:r>
          </a:p>
        </p:txBody>
      </p:sp>
      <p:sp>
        <p:nvSpPr>
          <p:cNvPr id="6" name="Magnetic Disk 5"/>
          <p:cNvSpPr/>
          <p:nvPr/>
        </p:nvSpPr>
        <p:spPr>
          <a:xfrm>
            <a:off x="5226541" y="2320874"/>
            <a:ext cx="1115538" cy="83127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Feature Vector</a:t>
            </a:r>
          </a:p>
        </p:txBody>
      </p:sp>
      <p:sp>
        <p:nvSpPr>
          <p:cNvPr id="7" name="Magnetic Disk 6"/>
          <p:cNvSpPr/>
          <p:nvPr/>
        </p:nvSpPr>
        <p:spPr>
          <a:xfrm>
            <a:off x="333623" y="2320875"/>
            <a:ext cx="1115538" cy="83127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Cleaned Text</a:t>
            </a:r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1523267" y="3184185"/>
            <a:ext cx="118270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Tokenizer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93608" y="3184185"/>
            <a:ext cx="1556783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HashingTF</a:t>
            </a:r>
            <a:r>
              <a:rPr lang="en-US" dirty="0" smtClean="0"/>
              <a:t>, IDF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1603470" y="2516174"/>
            <a:ext cx="1022302" cy="440672"/>
          </a:xfrm>
          <a:prstGeom prst="rightArrow">
            <a:avLst>
              <a:gd name="adj1" fmla="val 23511"/>
              <a:gd name="adj2" fmla="val 96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Right Arrow 16"/>
          <p:cNvSpPr/>
          <p:nvPr/>
        </p:nvSpPr>
        <p:spPr>
          <a:xfrm>
            <a:off x="4077709" y="2555752"/>
            <a:ext cx="1022302" cy="440672"/>
          </a:xfrm>
          <a:prstGeom prst="rightArrow">
            <a:avLst>
              <a:gd name="adj1" fmla="val 23511"/>
              <a:gd name="adj2" fmla="val 96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Right Arrow 17"/>
          <p:cNvSpPr/>
          <p:nvPr/>
        </p:nvSpPr>
        <p:spPr>
          <a:xfrm>
            <a:off x="6386063" y="2516174"/>
            <a:ext cx="1190094" cy="440672"/>
          </a:xfrm>
          <a:prstGeom prst="rightArrow">
            <a:avLst>
              <a:gd name="adj1" fmla="val 23511"/>
              <a:gd name="adj2" fmla="val 96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extBox 18"/>
          <p:cNvSpPr txBox="1"/>
          <p:nvPr/>
        </p:nvSpPr>
        <p:spPr>
          <a:xfrm>
            <a:off x="6202718" y="3152147"/>
            <a:ext cx="1556783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Naïve Bayes Model</a:t>
            </a:r>
            <a:endParaRPr lang="en-US" dirty="0"/>
          </a:p>
        </p:txBody>
      </p:sp>
      <p:sp>
        <p:nvSpPr>
          <p:cNvPr id="13" name="Magnetic Disk 12"/>
          <p:cNvSpPr/>
          <p:nvPr/>
        </p:nvSpPr>
        <p:spPr>
          <a:xfrm>
            <a:off x="7759501" y="2320874"/>
            <a:ext cx="1257388" cy="83127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Predictions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2308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What is Natural Language Processing?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Lane - Narrow" panose="02000506020000020004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58179" y="6550223"/>
            <a:ext cx="3069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rPr>
              <a:t>http</a:t>
            </a:r>
            <a:r>
              <a:rPr lang="en-US" sz="1400" dirty="0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rPr>
              <a:t>://</a:t>
            </a:r>
            <a:r>
              <a:rPr lang="en-US" sz="1400" dirty="0" err="1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rPr>
              <a:t>www.dlsi.ua.es</a:t>
            </a:r>
            <a:r>
              <a:rPr lang="en-US" sz="1400" dirty="0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rPr>
              <a:t>/~</a:t>
            </a:r>
            <a:r>
              <a:rPr lang="en-US" sz="1400" dirty="0" err="1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rPr>
              <a:t>elloret</a:t>
            </a:r>
            <a:r>
              <a:rPr lang="en-US" sz="1400" dirty="0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rPr>
              <a:t>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14" y="1690691"/>
            <a:ext cx="6505372" cy="457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9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test data to verify</a:t>
            </a:r>
          </a:p>
          <a:p>
            <a:endParaRPr lang="en-US" dirty="0"/>
          </a:p>
          <a:p>
            <a:r>
              <a:rPr lang="en-US" dirty="0" smtClean="0"/>
              <a:t>Once again ML Pipelines makes it easy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3866078"/>
            <a:ext cx="66421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65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 at 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1690691"/>
            <a:ext cx="90932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72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 at 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002"/>
            <a:ext cx="9144000" cy="391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4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Data &amp; Model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Saving the Data with Predictions to Hive</a:t>
            </a:r>
          </a:p>
          <a:p>
            <a:pPr lvl="1"/>
            <a:r>
              <a:rPr lang="en-US" dirty="0" smtClean="0"/>
              <a:t>Untested (my cluster is on Spark 1.3.0)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Saving the Model is still hard</a:t>
            </a:r>
          </a:p>
          <a:p>
            <a:pPr lvl="1"/>
            <a:r>
              <a:rPr lang="en-US" dirty="0" smtClean="0"/>
              <a:t>Currently work in progress: </a:t>
            </a:r>
            <a:r>
              <a:rPr lang="hr-HR" b="0" dirty="0" smtClean="0">
                <a:hlinkClick r:id="rId2"/>
              </a:rPr>
              <a:t>SPARK-6725</a:t>
            </a:r>
            <a:endParaRPr lang="en-US" dirty="0" smtClean="0"/>
          </a:p>
          <a:p>
            <a:pPr lvl="1"/>
            <a:r>
              <a:rPr lang="en-US" dirty="0" smtClean="0"/>
              <a:t>Workaround is to serialize object to disk</a:t>
            </a:r>
          </a:p>
          <a:p>
            <a:pPr lvl="2"/>
            <a:r>
              <a:rPr lang="en-US" dirty="0" smtClean="0"/>
              <a:t>Nontransferable between Spark Versions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150" y="2771569"/>
            <a:ext cx="64897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5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go from 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a Twitter bot!</a:t>
            </a:r>
          </a:p>
          <a:p>
            <a:pPr lvl="1"/>
            <a:r>
              <a:rPr lang="en-US" dirty="0" smtClean="0"/>
              <a:t>Retweet only Data Science Posts</a:t>
            </a:r>
          </a:p>
          <a:p>
            <a:pPr lvl="1"/>
            <a:r>
              <a:rPr lang="en-US" dirty="0" smtClean="0"/>
              <a:t>Apply feedback of favorites and retweets to the model</a:t>
            </a:r>
          </a:p>
          <a:p>
            <a:endParaRPr lang="en-US" dirty="0"/>
          </a:p>
          <a:p>
            <a:r>
              <a:rPr lang="en-US" dirty="0" smtClean="0"/>
              <a:t>Apply to a different application</a:t>
            </a:r>
          </a:p>
          <a:p>
            <a:pPr lvl="1"/>
            <a:r>
              <a:rPr lang="en-US" dirty="0" smtClean="0"/>
              <a:t>Classify your support tickets, </a:t>
            </a:r>
            <a:r>
              <a:rPr lang="en-US" dirty="0" err="1" smtClean="0"/>
              <a:t>etc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6361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go from 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 it a try yourself!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github.com/dreyco676/nlp_spark</a:t>
            </a:r>
            <a:endParaRPr lang="en-US" dirty="0" smtClean="0"/>
          </a:p>
          <a:p>
            <a:endParaRPr lang="en-US" dirty="0" smtClean="0"/>
          </a:p>
          <a:p>
            <a:pPr lvl="1"/>
            <a:r>
              <a:rPr lang="en-US" dirty="0" smtClean="0"/>
              <a:t>Need Spark 1.6 Installed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Need Anaconda 2.4.1 (Python 3.4)</a:t>
            </a:r>
          </a:p>
          <a:p>
            <a:pPr lvl="2"/>
            <a:r>
              <a:rPr lang="en-US" dirty="0" smtClean="0"/>
              <a:t>NLTK &amp; NLTK Data</a:t>
            </a:r>
          </a:p>
          <a:p>
            <a:pPr lvl="2"/>
            <a:r>
              <a:rPr lang="en-US" dirty="0" err="1" smtClean="0"/>
              <a:t>Langid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Happy to answer questions &amp; issues</a:t>
            </a:r>
          </a:p>
        </p:txBody>
      </p:sp>
    </p:spTree>
    <p:extLst>
      <p:ext uri="{BB962C8B-B14F-4D97-AF65-F5344CB8AC3E}">
        <p14:creationId xmlns:p14="http://schemas.microsoft.com/office/powerpoint/2010/main" val="180513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Lane - Narrow" charset="0"/>
                <a:ea typeface="Lane - Narrow" charset="0"/>
                <a:cs typeface="Lane - Narrow" charset="0"/>
              </a:rPr>
              <a:t>Natural Language Processing</a:t>
            </a:r>
            <a:endParaRPr lang="en-US" b="1" dirty="0">
              <a:latin typeface="Lane - Narrow" charset="0"/>
              <a:ea typeface="Lane - Narrow" charset="0"/>
              <a:cs typeface="Lane - Narrow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16" b="872"/>
          <a:stretch/>
        </p:blipFill>
        <p:spPr>
          <a:xfrm>
            <a:off x="5908964" y="4444944"/>
            <a:ext cx="3246912" cy="2430869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222646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Studies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interactions between Computers &amp; Human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Language</a:t>
            </a:r>
          </a:p>
          <a:p>
            <a:pPr lvl="1">
              <a:buFontTx/>
              <a:buChar char="-"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How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would a computer summarize a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book?</a:t>
            </a:r>
          </a:p>
          <a:p>
            <a:pPr lvl="1">
              <a:buFontTx/>
              <a:buChar char="-"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Lane - Narrow" panose="02000506020000020004" pitchFamily="2" charset="0"/>
            </a:endParaRPr>
          </a:p>
          <a:p>
            <a:pPr lvl="1">
              <a:buFontTx/>
              <a:buChar char="-"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How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does a person ask a computer a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question?</a:t>
            </a:r>
          </a:p>
          <a:p>
            <a:pPr lvl="1">
              <a:buFontTx/>
              <a:buChar char="-"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Lane - Narrow" panose="02000506020000020004" pitchFamily="2" charset="0"/>
            </a:endParaRPr>
          </a:p>
          <a:p>
            <a:pPr lvl="1">
              <a:buFontTx/>
              <a:buChar char="-"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How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Lane - Narrow" panose="02000506020000020004" pitchFamily="2" charset="0"/>
              </a:rPr>
              <a:t>does a computer understand speech?</a:t>
            </a:r>
          </a:p>
        </p:txBody>
      </p:sp>
    </p:spTree>
    <p:extLst>
      <p:ext uri="{BB962C8B-B14F-4D97-AF65-F5344CB8AC3E}">
        <p14:creationId xmlns:p14="http://schemas.microsoft.com/office/powerpoint/2010/main" val="3013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Lane - Narrow" charset="0"/>
                <a:ea typeface="Lane - Narrow" charset="0"/>
                <a:cs typeface="Lane - Narrow" charset="0"/>
              </a:rPr>
              <a:t>Tonight’s Example</a:t>
            </a:r>
            <a:endParaRPr lang="en-US" b="1" dirty="0">
              <a:latin typeface="Lane - Narrow" charset="0"/>
              <a:ea typeface="Lane - Narrow" charset="0"/>
              <a:cs typeface="Lane - Narrow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7" t="6071" r="21534" b="33890"/>
          <a:stretch/>
        </p:blipFill>
        <p:spPr>
          <a:xfrm>
            <a:off x="4173166" y="2491497"/>
            <a:ext cx="3822971" cy="600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0" t="5368" r="2322" b="18626"/>
          <a:stretch/>
        </p:blipFill>
        <p:spPr>
          <a:xfrm>
            <a:off x="4173165" y="3746365"/>
            <a:ext cx="4902742" cy="18823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6554" y="2569299"/>
            <a:ext cx="2202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rPr>
              <a:t>Less of this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4920" y="4702227"/>
            <a:ext cx="2202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rPr>
              <a:t>More of this</a:t>
            </a:r>
          </a:p>
        </p:txBody>
      </p:sp>
      <p:sp>
        <p:nvSpPr>
          <p:cNvPr id="9" name="Right Arrow 8"/>
          <p:cNvSpPr/>
          <p:nvPr/>
        </p:nvSpPr>
        <p:spPr>
          <a:xfrm>
            <a:off x="2538919" y="2571391"/>
            <a:ext cx="1167320" cy="440672"/>
          </a:xfrm>
          <a:prstGeom prst="rightArrow">
            <a:avLst>
              <a:gd name="adj1" fmla="val 23511"/>
              <a:gd name="adj2" fmla="val 96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ight Arrow 18"/>
          <p:cNvSpPr/>
          <p:nvPr/>
        </p:nvSpPr>
        <p:spPr>
          <a:xfrm>
            <a:off x="2538919" y="4702228"/>
            <a:ext cx="1167320" cy="440672"/>
          </a:xfrm>
          <a:prstGeom prst="rightArrow">
            <a:avLst>
              <a:gd name="adj1" fmla="val 23511"/>
              <a:gd name="adj2" fmla="val 96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54592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Lane - Narrow" charset="0"/>
                <a:ea typeface="Lane - Narrow" charset="0"/>
                <a:cs typeface="Lane - Narrow" charset="0"/>
              </a:rPr>
              <a:t>Tonight’s Text Classification Example</a:t>
            </a:r>
            <a:endParaRPr lang="en-US" b="1" dirty="0">
              <a:latin typeface="Lane - Narrow" charset="0"/>
              <a:ea typeface="Lane - Narrow" charset="0"/>
              <a:cs typeface="Lane - Narrow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891421"/>
            <a:ext cx="2357438" cy="1664074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2838202" y="2010917"/>
            <a:ext cx="2416573" cy="1756967"/>
          </a:xfrm>
          <a:prstGeom prst="wedgeRoundRectCallout">
            <a:avLst>
              <a:gd name="adj1" fmla="val -49010"/>
              <a:gd name="adj2" fmla="val 689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b="1" dirty="0">
                <a:latin typeface="Lane - Narrow" charset="0"/>
                <a:ea typeface="Lane - Narrow" charset="0"/>
                <a:cs typeface="Lane - Narrow" charset="0"/>
              </a:rPr>
              <a:t>blah, blah, blah, blah, blah, blah, blah, blah, blah, blah, blah, blah, blah, blah, blah, blah, blah, blah, blah, blah, blah, blah, blah, blah, blah, blah, blah, blah, blah, blah, blah, blah, blah, blah, blah, blah</a:t>
            </a:r>
            <a:r>
              <a:rPr lang="en-US" sz="1350" b="1" dirty="0">
                <a:latin typeface="Lane - Narrow" charset="0"/>
                <a:ea typeface="Lane - Narrow" charset="0"/>
                <a:cs typeface="Lane - Narrow" charset="0"/>
              </a:rPr>
              <a:t>, blah, blah, </a:t>
            </a:r>
            <a:r>
              <a:rPr lang="en-US" sz="1350" b="1" dirty="0" smtClean="0">
                <a:latin typeface="Lane - Narrow" charset="0"/>
                <a:ea typeface="Lane - Narrow" charset="0"/>
                <a:cs typeface="Lane - Narrow" charset="0"/>
              </a:rPr>
              <a:t>blah</a:t>
            </a:r>
            <a:r>
              <a:rPr lang="is-IS" sz="1350" b="1" dirty="0" smtClean="0">
                <a:latin typeface="Lane - Narrow" charset="0"/>
                <a:ea typeface="Lane - Narrow" charset="0"/>
                <a:cs typeface="Lane - Narrow" charset="0"/>
              </a:rPr>
              <a:t>…</a:t>
            </a:r>
            <a:r>
              <a:rPr lang="en-US" sz="1350" b="1" dirty="0" smtClean="0">
                <a:latin typeface="Lane - Narrow" charset="0"/>
                <a:ea typeface="Lane - Narrow" charset="0"/>
                <a:cs typeface="Lane - Narrow" charset="0"/>
              </a:rPr>
              <a:t> </a:t>
            </a:r>
            <a:endParaRPr lang="en-US" sz="1350" b="1" dirty="0">
              <a:latin typeface="Lane - Narrow" charset="0"/>
              <a:ea typeface="Lane - Narrow" charset="0"/>
              <a:cs typeface="Lane - Narrow" charset="0"/>
            </a:endParaRPr>
          </a:p>
        </p:txBody>
      </p:sp>
      <p:cxnSp>
        <p:nvCxnSpPr>
          <p:cNvPr id="10" name="Straight Arrow Connector 9"/>
          <p:cNvCxnSpPr>
            <a:stCxn id="8" idx="3"/>
            <a:endCxn id="27" idx="1"/>
          </p:cNvCxnSpPr>
          <p:nvPr/>
        </p:nvCxnSpPr>
        <p:spPr>
          <a:xfrm>
            <a:off x="5254775" y="2889401"/>
            <a:ext cx="845687" cy="137908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3"/>
            <a:endCxn id="28" idx="1"/>
          </p:cNvCxnSpPr>
          <p:nvPr/>
        </p:nvCxnSpPr>
        <p:spPr>
          <a:xfrm flipV="1">
            <a:off x="5254775" y="2272527"/>
            <a:ext cx="932086" cy="616874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100462" y="4006872"/>
            <a:ext cx="2846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rPr>
              <a:t>Something else</a:t>
            </a:r>
            <a:r>
              <a:rPr lang="is-IS" sz="2800" b="1" dirty="0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rPr>
              <a:t>…</a:t>
            </a:r>
            <a:endParaRPr lang="en-US" sz="2800" b="1" dirty="0">
              <a:solidFill>
                <a:schemeClr val="tx2"/>
              </a:solidFill>
              <a:latin typeface="Lane - Narrow" charset="0"/>
              <a:ea typeface="Lane - Narrow" charset="0"/>
              <a:cs typeface="Lane - Narrow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186861" y="2010917"/>
            <a:ext cx="2416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rPr>
              <a:t>Data Science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151" y="4647177"/>
            <a:ext cx="1054624" cy="100038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253" y="2567459"/>
            <a:ext cx="1085790" cy="10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0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270" y="4532546"/>
            <a:ext cx="3357727" cy="23254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Lane - Narrow" charset="0"/>
                <a:ea typeface="Lane - Narrow" charset="0"/>
                <a:cs typeface="Lane - Narrow" charset="0"/>
              </a:rPr>
              <a:t>Tonight’s Data </a:t>
            </a:r>
            <a:r>
              <a:rPr lang="en-US" b="1" dirty="0" smtClean="0">
                <a:latin typeface="Lane - Narrow" charset="0"/>
                <a:ea typeface="Lane - Narrow" charset="0"/>
                <a:cs typeface="Lane - Narrow" charset="0"/>
              </a:rPr>
              <a:t>Set          Corpus</a:t>
            </a:r>
            <a:endParaRPr lang="en-US" b="1" dirty="0">
              <a:latin typeface="Lane - Narrow" charset="0"/>
              <a:ea typeface="Lane - Narrow" charset="0"/>
              <a:cs typeface="Lane - Narrow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2226468"/>
            <a:ext cx="7886700" cy="463153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b="1" dirty="0" smtClean="0">
                <a:solidFill>
                  <a:schemeClr val="tx2"/>
                </a:solidFill>
                <a:latin typeface="Lane - Narrow" panose="02000506020000020004" pitchFamily="2" charset="0"/>
              </a:rPr>
              <a:t>Public Tweets </a:t>
            </a:r>
            <a:endParaRPr lang="en-US" b="1" dirty="0" smtClean="0">
              <a:solidFill>
                <a:schemeClr val="tx2"/>
              </a:solidFill>
              <a:latin typeface="Lane - Narrow" charset="0"/>
              <a:ea typeface="Lane - Narrow" charset="0"/>
              <a:cs typeface="Lane - Narrow" charset="0"/>
            </a:endParaRPr>
          </a:p>
          <a:p>
            <a:pPr lvl="1">
              <a:buFontTx/>
              <a:buChar char="-"/>
            </a:pPr>
            <a:r>
              <a:rPr lang="en-US" b="1" dirty="0" smtClean="0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rPr>
              <a:t>Everyone I follow on Twitter</a:t>
            </a:r>
          </a:p>
          <a:p>
            <a:pPr lvl="1">
              <a:buFontTx/>
              <a:buChar char="-"/>
            </a:pPr>
            <a:endParaRPr lang="en-US" b="1" dirty="0" smtClean="0">
              <a:solidFill>
                <a:schemeClr val="tx2"/>
              </a:solidFill>
              <a:latin typeface="Lane - Narrow" charset="0"/>
              <a:ea typeface="Lane - Narrow" charset="0"/>
              <a:cs typeface="Lane - Narrow" charset="0"/>
            </a:endParaRPr>
          </a:p>
          <a:p>
            <a:pPr lvl="1">
              <a:buFontTx/>
              <a:buChar char="-"/>
            </a:pPr>
            <a:r>
              <a:rPr lang="en-US" b="1" dirty="0" smtClean="0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rPr>
              <a:t>149,254 Tweets              Documents</a:t>
            </a:r>
          </a:p>
          <a:p>
            <a:pPr lvl="1">
              <a:buFontTx/>
              <a:buChar char="-"/>
            </a:pPr>
            <a:endParaRPr lang="en-US" b="1" dirty="0" smtClean="0">
              <a:solidFill>
                <a:schemeClr val="tx2"/>
              </a:solidFill>
              <a:latin typeface="Lane - Narrow" charset="0"/>
              <a:ea typeface="Lane - Narrow" charset="0"/>
              <a:cs typeface="Lane - Narrow" charset="0"/>
            </a:endParaRPr>
          </a:p>
          <a:p>
            <a:pPr lvl="1">
              <a:buFontTx/>
              <a:buChar char="-"/>
            </a:pPr>
            <a:r>
              <a:rPr lang="en-US" b="1" dirty="0" smtClean="0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rPr>
              <a:t>Used Twython to access Twitter API</a:t>
            </a:r>
          </a:p>
          <a:p>
            <a:pPr lvl="1">
              <a:buFontTx/>
              <a:buChar char="-"/>
            </a:pPr>
            <a:endParaRPr lang="en-US" b="1" dirty="0">
              <a:solidFill>
                <a:schemeClr val="tx2"/>
              </a:solidFill>
              <a:latin typeface="Lane - Narrow" charset="0"/>
              <a:ea typeface="Lane - Narrow" charset="0"/>
              <a:cs typeface="Lane - Narrow" charset="0"/>
            </a:endParaRPr>
          </a:p>
          <a:p>
            <a:pPr lvl="1">
              <a:buFontTx/>
              <a:buChar char="-"/>
            </a:pPr>
            <a:r>
              <a:rPr lang="en-US" b="1" dirty="0" smtClean="0">
                <a:solidFill>
                  <a:schemeClr val="tx2"/>
                </a:solidFill>
                <a:latin typeface="Lane - Narrow" charset="0"/>
                <a:ea typeface="Lane - Narrow" charset="0"/>
                <a:cs typeface="Lane - Narrow" charset="0"/>
              </a:rPr>
              <a:t>Used Hive for JSON parsing</a:t>
            </a:r>
            <a:endParaRPr lang="en-US" b="1" dirty="0">
              <a:solidFill>
                <a:schemeClr val="tx2"/>
              </a:solidFill>
              <a:latin typeface="Lane - Narrow" charset="0"/>
              <a:ea typeface="Lane - Narrow" charset="0"/>
              <a:cs typeface="Lane - Narrow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107610" y="807573"/>
            <a:ext cx="1167320" cy="440672"/>
          </a:xfrm>
          <a:prstGeom prst="rightArrow">
            <a:avLst>
              <a:gd name="adj1" fmla="val 23511"/>
              <a:gd name="adj2" fmla="val 96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ight Arrow 7"/>
          <p:cNvSpPr/>
          <p:nvPr/>
        </p:nvSpPr>
        <p:spPr>
          <a:xfrm>
            <a:off x="3526213" y="3480879"/>
            <a:ext cx="843907" cy="318581"/>
          </a:xfrm>
          <a:prstGeom prst="rightArrow">
            <a:avLst>
              <a:gd name="adj1" fmla="val 23511"/>
              <a:gd name="adj2" fmla="val 96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15898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1466</TotalTime>
  <Words>1630</Words>
  <Application>Microsoft Macintosh PowerPoint</Application>
  <PresentationFormat>Overhead</PresentationFormat>
  <Paragraphs>383</Paragraphs>
  <Slides>55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.AppleSystemUIFont</vt:lpstr>
      <vt:lpstr>Anonymous Pro</vt:lpstr>
      <vt:lpstr>Calibri</vt:lpstr>
      <vt:lpstr>Calibri Light</vt:lpstr>
      <vt:lpstr>Lane - Narrow</vt:lpstr>
      <vt:lpstr>Syncopate</vt:lpstr>
      <vt:lpstr>Wingdings</vt:lpstr>
      <vt:lpstr>Arial</vt:lpstr>
      <vt:lpstr>Office Theme</vt:lpstr>
      <vt:lpstr>Natural Language Processing</vt:lpstr>
      <vt:lpstr>About Me</vt:lpstr>
      <vt:lpstr>PowerPoint Presentation</vt:lpstr>
      <vt:lpstr>Agenda</vt:lpstr>
      <vt:lpstr>What is Natural Language Processing?</vt:lpstr>
      <vt:lpstr>Natural Language Processing</vt:lpstr>
      <vt:lpstr>Tonight’s Example</vt:lpstr>
      <vt:lpstr>Tonight’s Text Classification Example</vt:lpstr>
      <vt:lpstr>Tonight’s Data Set          Corpus</vt:lpstr>
      <vt:lpstr>Why</vt:lpstr>
      <vt:lpstr>Why</vt:lpstr>
      <vt:lpstr>                 MLlib</vt:lpstr>
      <vt:lpstr>                 ML</vt:lpstr>
      <vt:lpstr>Which Algorithm?</vt:lpstr>
      <vt:lpstr>PowerPoint Presentation</vt:lpstr>
      <vt:lpstr>PowerPoint Presentation</vt:lpstr>
      <vt:lpstr>Naïve Bayes</vt:lpstr>
      <vt:lpstr>Labeling Data</vt:lpstr>
      <vt:lpstr>Labeling Data</vt:lpstr>
      <vt:lpstr>                DataFrames</vt:lpstr>
      <vt:lpstr>                DataFrames</vt:lpstr>
      <vt:lpstr>                DataFrames</vt:lpstr>
      <vt:lpstr>Preprocessing Text Data</vt:lpstr>
      <vt:lpstr>                       Preprocessing</vt:lpstr>
      <vt:lpstr>Managing Libraries in Hadoop</vt:lpstr>
      <vt:lpstr>Managing Libraries in Hadoop</vt:lpstr>
      <vt:lpstr>Filtering Language</vt:lpstr>
      <vt:lpstr>Before / After</vt:lpstr>
      <vt:lpstr>Custom Functions in</vt:lpstr>
      <vt:lpstr>Note about DataFrames…</vt:lpstr>
      <vt:lpstr>Removing Stop Words</vt:lpstr>
      <vt:lpstr>Before / After</vt:lpstr>
      <vt:lpstr>Removing Misc Junk</vt:lpstr>
      <vt:lpstr>Before / After</vt:lpstr>
      <vt:lpstr>Part of Speech Tagging</vt:lpstr>
      <vt:lpstr>Before / After</vt:lpstr>
      <vt:lpstr>Lemmatization of Words</vt:lpstr>
      <vt:lpstr>Before / After</vt:lpstr>
      <vt:lpstr>Clean Up</vt:lpstr>
      <vt:lpstr>PowerPoint Presentation</vt:lpstr>
      <vt:lpstr>Data Pipelining</vt:lpstr>
      <vt:lpstr>Tokenizing</vt:lpstr>
      <vt:lpstr>Term Frequency Hashing</vt:lpstr>
      <vt:lpstr>Term Frequency Hashing</vt:lpstr>
      <vt:lpstr>Inverse Document Frequency</vt:lpstr>
      <vt:lpstr>Data Pipelining</vt:lpstr>
      <vt:lpstr>Building the Model</vt:lpstr>
      <vt:lpstr>Building the Model</vt:lpstr>
      <vt:lpstr>Data Pipelining</vt:lpstr>
      <vt:lpstr>Evaluating</vt:lpstr>
      <vt:lpstr>Look at Results</vt:lpstr>
      <vt:lpstr>Look at Results</vt:lpstr>
      <vt:lpstr>Saving Data &amp; Model</vt:lpstr>
      <vt:lpstr>Where to go from here?</vt:lpstr>
      <vt:lpstr>Where to go from here?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NLP with PySpark</dc:title>
  <dc:creator>Hogue, John D.</dc:creator>
  <cp:lastModifiedBy>Hogue, John D.</cp:lastModifiedBy>
  <cp:revision>84</cp:revision>
  <dcterms:created xsi:type="dcterms:W3CDTF">2016-01-17T22:57:13Z</dcterms:created>
  <dcterms:modified xsi:type="dcterms:W3CDTF">2016-01-21T22:43:17Z</dcterms:modified>
</cp:coreProperties>
</file>